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8" d="100"/>
          <a:sy n="78" d="100"/>
        </p:scale>
        <p:origin x="719" y="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943E8-5873-43D1-99E1-709A7BB9F6A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D6CEFF6D-25BE-441D-B20E-C880A806A2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91A83F2-563F-4925-85FE-AF428861C630}"/>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5" name="Footer Placeholder 4">
            <a:extLst>
              <a:ext uri="{FF2B5EF4-FFF2-40B4-BE49-F238E27FC236}">
                <a16:creationId xmlns:a16="http://schemas.microsoft.com/office/drawing/2014/main" id="{F3F6D0B0-AA26-4C6A-BB5E-8980DDF8D3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148F743-3BF9-4E77-AB15-7D3372DA19D9}"/>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121633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B2E6C9-0117-4D4D-A688-A576D605676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9914C5B-8423-4B88-89BE-4371573AC0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DABB151-CB36-4BC4-9678-6382989A072A}"/>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5" name="Footer Placeholder 4">
            <a:extLst>
              <a:ext uri="{FF2B5EF4-FFF2-40B4-BE49-F238E27FC236}">
                <a16:creationId xmlns:a16="http://schemas.microsoft.com/office/drawing/2014/main" id="{1FF190E1-E7A1-413B-A2FB-3960F87924C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7FC7C2-FB03-49F2-ADE7-66D29C36C25C}"/>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181494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27FE61-AEBE-4F57-9198-25268CB46EE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0183C36-CB25-43FF-AAE0-526D92AA7C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0F75F1B-C236-496E-B9CD-9E3DF50B0680}"/>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5" name="Footer Placeholder 4">
            <a:extLst>
              <a:ext uri="{FF2B5EF4-FFF2-40B4-BE49-F238E27FC236}">
                <a16:creationId xmlns:a16="http://schemas.microsoft.com/office/drawing/2014/main" id="{8F210527-F5AF-4AAD-8BD0-B6795185D83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56D96FE-5F78-4234-8A45-C0C8294CCA09}"/>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3497120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4228B-3691-47AF-8C02-38B33A6CFF5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D928973-AF50-47E7-B2EB-ABC4839DA7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68FC73E-0CCA-4DD1-A747-47958F2AE26E}"/>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5" name="Footer Placeholder 4">
            <a:extLst>
              <a:ext uri="{FF2B5EF4-FFF2-40B4-BE49-F238E27FC236}">
                <a16:creationId xmlns:a16="http://schemas.microsoft.com/office/drawing/2014/main" id="{6A1DBAB3-CF6F-40AC-9A7F-19E676F810D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BBDA59C-2D1F-4410-9EB8-F60AA8960C10}"/>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69836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15821-E11B-4DA7-BF58-D45DF971C2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F8E78A0-E9B6-46ED-A077-9BD1571F33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C7BAE1-DBF1-49B9-BAD9-894E75CC8EFF}"/>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5" name="Footer Placeholder 4">
            <a:extLst>
              <a:ext uri="{FF2B5EF4-FFF2-40B4-BE49-F238E27FC236}">
                <a16:creationId xmlns:a16="http://schemas.microsoft.com/office/drawing/2014/main" id="{BD170147-E296-4E07-9606-5DBD1C91E27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40BDF3F-668D-4CA9-BE36-C65D5D2E8667}"/>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68504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DDD0D-E957-4DD9-9AF1-C2DE5BFDF96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0486947-7195-44ED-B13D-8099BE28B5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DCD7A54-3298-443D-978D-85637C8929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84D2F9B-AA72-4619-A653-C0AD3FDDDD45}"/>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6" name="Footer Placeholder 5">
            <a:extLst>
              <a:ext uri="{FF2B5EF4-FFF2-40B4-BE49-F238E27FC236}">
                <a16:creationId xmlns:a16="http://schemas.microsoft.com/office/drawing/2014/main" id="{EC964CCC-A81B-4018-A594-C5F27CA9FB3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83F215F-5520-481F-A74D-413E2211E98F}"/>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2404932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967B-78B2-45DC-B8AB-51174B86018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6AF97CF-8DB7-4D2C-910D-EAE19840D5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55295D-DF84-4177-B1A0-D6ADF87AF3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492D32CE-63AA-4A34-A716-8D1A5F175D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67736B-AF5B-405B-802E-AC88FABA15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A2777AD-E827-47F1-94D7-132E7EF091C7}"/>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8" name="Footer Placeholder 7">
            <a:extLst>
              <a:ext uri="{FF2B5EF4-FFF2-40B4-BE49-F238E27FC236}">
                <a16:creationId xmlns:a16="http://schemas.microsoft.com/office/drawing/2014/main" id="{8334DE3A-0158-4E49-BAC2-6936D652B42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B8E9EE05-B2F9-4789-8C8D-03100E1BC3CA}"/>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4213437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22EB7-BF98-473A-A872-BACD9D34320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D1155BD-1C38-4974-AFEF-E2E3B170D60B}"/>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4" name="Footer Placeholder 3">
            <a:extLst>
              <a:ext uri="{FF2B5EF4-FFF2-40B4-BE49-F238E27FC236}">
                <a16:creationId xmlns:a16="http://schemas.microsoft.com/office/drawing/2014/main" id="{B89FFABB-6D4D-47E8-9A4D-2B7524429DB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BFDF07D2-68DC-4546-842A-33BA985670E6}"/>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40187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B875FF-295D-4B03-B2B4-EC65F40B50A0}"/>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3" name="Footer Placeholder 2">
            <a:extLst>
              <a:ext uri="{FF2B5EF4-FFF2-40B4-BE49-F238E27FC236}">
                <a16:creationId xmlns:a16="http://schemas.microsoft.com/office/drawing/2014/main" id="{61C8AC80-B410-43A5-B446-ABB2D3CBCE5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D35116B-1807-4DB0-9122-04674A0777C1}"/>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3971814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6DC5-F245-4FB3-A9B5-C497D64932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6217817-15A3-4F8C-BFF1-11BBDFCD0F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9C64BF84-8BB1-4C94-86CC-0A2C028092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C8FD25-C43E-4EE0-802A-E134DFBFD578}"/>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6" name="Footer Placeholder 5">
            <a:extLst>
              <a:ext uri="{FF2B5EF4-FFF2-40B4-BE49-F238E27FC236}">
                <a16:creationId xmlns:a16="http://schemas.microsoft.com/office/drawing/2014/main" id="{FF39E113-1391-4431-A2EA-E53347CF3F8D}"/>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773D221-BB7B-48A6-8D09-20DE1D71C0C9}"/>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820277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61513-04F4-4472-BB1D-BFF9FBE9EB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3F3CB29-2085-4FA2-872F-FBBB8A832E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729B6E1-5156-47FA-8A95-600B3E2CD8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367B4E-6C5F-4FB6-8FC5-EAD92780B1BE}"/>
              </a:ext>
            </a:extLst>
          </p:cNvPr>
          <p:cNvSpPr>
            <a:spLocks noGrp="1"/>
          </p:cNvSpPr>
          <p:nvPr>
            <p:ph type="dt" sz="half" idx="10"/>
          </p:nvPr>
        </p:nvSpPr>
        <p:spPr/>
        <p:txBody>
          <a:bodyPr/>
          <a:lstStyle/>
          <a:p>
            <a:fld id="{CED0CA36-E76F-41D6-9C48-6830673344A8}" type="datetimeFigureOut">
              <a:rPr lang="en-IN" smtClean="0"/>
              <a:t>10-11-2022</a:t>
            </a:fld>
            <a:endParaRPr lang="en-IN"/>
          </a:p>
        </p:txBody>
      </p:sp>
      <p:sp>
        <p:nvSpPr>
          <p:cNvPr id="6" name="Footer Placeholder 5">
            <a:extLst>
              <a:ext uri="{FF2B5EF4-FFF2-40B4-BE49-F238E27FC236}">
                <a16:creationId xmlns:a16="http://schemas.microsoft.com/office/drawing/2014/main" id="{8E1EE453-38C0-484D-B5BF-E30D723FB27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0E9483-111D-431D-B450-1C59F1D11DC6}"/>
              </a:ext>
            </a:extLst>
          </p:cNvPr>
          <p:cNvSpPr>
            <a:spLocks noGrp="1"/>
          </p:cNvSpPr>
          <p:nvPr>
            <p:ph type="sldNum" sz="quarter" idx="12"/>
          </p:nvPr>
        </p:nvSpPr>
        <p:spPr/>
        <p:txBody>
          <a:bodyPr/>
          <a:lstStyle/>
          <a:p>
            <a:fld id="{DA8CEC90-A1AB-4BAD-BE90-EFA8922A1BAF}" type="slidenum">
              <a:rPr lang="en-IN" smtClean="0"/>
              <a:t>‹#›</a:t>
            </a:fld>
            <a:endParaRPr lang="en-IN"/>
          </a:p>
        </p:txBody>
      </p:sp>
    </p:spTree>
    <p:extLst>
      <p:ext uri="{BB962C8B-B14F-4D97-AF65-F5344CB8AC3E}">
        <p14:creationId xmlns:p14="http://schemas.microsoft.com/office/powerpoint/2010/main" val="3706727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4">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EC58D6-6B69-49BA-ADB4-11E296C2B9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F625281-9DEF-4F64-BE2A-74ABC8EAC3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2A1F5B-6E0F-4461-8293-248FEBE89B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0CA36-E76F-41D6-9C48-6830673344A8}" type="datetimeFigureOut">
              <a:rPr lang="en-IN" smtClean="0"/>
              <a:t>10-11-2022</a:t>
            </a:fld>
            <a:endParaRPr lang="en-IN"/>
          </a:p>
        </p:txBody>
      </p:sp>
      <p:sp>
        <p:nvSpPr>
          <p:cNvPr id="5" name="Footer Placeholder 4">
            <a:extLst>
              <a:ext uri="{FF2B5EF4-FFF2-40B4-BE49-F238E27FC236}">
                <a16:creationId xmlns:a16="http://schemas.microsoft.com/office/drawing/2014/main" id="{A48C0063-EF38-4718-A193-118D212EDE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A2E01AB-5C22-4540-A062-6F4DCFE996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CEC90-A1AB-4BAD-BE90-EFA8922A1BAF}" type="slidenum">
              <a:rPr lang="en-IN" smtClean="0"/>
              <a:t>‹#›</a:t>
            </a:fld>
            <a:endParaRPr lang="en-IN"/>
          </a:p>
        </p:txBody>
      </p:sp>
    </p:spTree>
    <p:extLst>
      <p:ext uri="{BB962C8B-B14F-4D97-AF65-F5344CB8AC3E}">
        <p14:creationId xmlns:p14="http://schemas.microsoft.com/office/powerpoint/2010/main" val="4080593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www.mnnit.ac.in/"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docs.google.com/forms/d/e/1FAIpQLScBgUXmyItOrrKCurIm5DwNK874hkx8HPqChCK62qOCSwgkdA/viewform?usp=sf_link"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mailto:anojk@mnnit.ac.in" TargetMode="External"/><Relationship Id="rId2" Type="http://schemas.openxmlformats.org/officeDocument/2006/relationships/hyperlink" Target="mailto:anjanap@mnnit.ac.in"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mailto:ritesh@mnnit.ac.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B77CA2A-681E-433E-833F-E2E568295F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075" y="203963"/>
            <a:ext cx="1268095" cy="1711325"/>
          </a:xfrm>
          <a:prstGeom prst="rect">
            <a:avLst/>
          </a:prstGeom>
          <a:ln>
            <a:noFill/>
          </a:ln>
          <a:effectLst>
            <a:outerShdw blurRad="292100" dist="139700" dir="2700000" algn="tl" rotWithShape="0">
              <a:srgbClr val="333333">
                <a:alpha val="65000"/>
              </a:srgbClr>
            </a:outerShdw>
          </a:effectLst>
        </p:spPr>
      </p:pic>
      <p:pic>
        <p:nvPicPr>
          <p:cNvPr id="6" name="Picture 5" descr="Image preview">
            <a:extLst>
              <a:ext uri="{FF2B5EF4-FFF2-40B4-BE49-F238E27FC236}">
                <a16:creationId xmlns:a16="http://schemas.microsoft.com/office/drawing/2014/main" id="{E4E90804-2B4B-415B-B516-5D0B0B64841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9173" t="11363" r="11736" b="10203"/>
          <a:stretch/>
        </p:blipFill>
        <p:spPr bwMode="auto">
          <a:xfrm>
            <a:off x="10599576" y="103086"/>
            <a:ext cx="1680209" cy="1978343"/>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7AE97D22-A652-4A80-BA84-2BD1F71CA853}"/>
              </a:ext>
            </a:extLst>
          </p:cNvPr>
          <p:cNvSpPr txBox="1"/>
          <p:nvPr/>
        </p:nvSpPr>
        <p:spPr>
          <a:xfrm>
            <a:off x="1123948" y="521968"/>
            <a:ext cx="9772650" cy="2852704"/>
          </a:xfrm>
          <a:prstGeom prst="rect">
            <a:avLst/>
          </a:prstGeom>
          <a:noFill/>
        </p:spPr>
        <p:txBody>
          <a:bodyPr wrap="square">
            <a:spAutoFit/>
          </a:bodyPr>
          <a:lstStyle/>
          <a:p>
            <a:pPr algn="ctr">
              <a:spcAft>
                <a:spcPts val="800"/>
              </a:spcAft>
            </a:pPr>
            <a:r>
              <a:rPr lang="en-IN" sz="2400" b="1" dirty="0">
                <a:latin typeface="Arial Black" panose="020B0A04020102020204" pitchFamily="34" charset="0"/>
                <a:ea typeface="Calibri" panose="020F0502020204030204" pitchFamily="34" charset="0"/>
                <a:cs typeface="Times New Roman" panose="02020603050405020304" pitchFamily="18" charset="0"/>
              </a:rPr>
              <a:t>ONE DAY WORKSHOP </a:t>
            </a:r>
          </a:p>
          <a:p>
            <a:pPr algn="ctr">
              <a:spcAft>
                <a:spcPts val="800"/>
              </a:spcAft>
            </a:pPr>
            <a:r>
              <a:rPr lang="en-IN" sz="2000" dirty="0">
                <a:effectLst/>
                <a:latin typeface="Arial Black" panose="020B0A04020102020204" pitchFamily="34" charset="0"/>
                <a:ea typeface="Calibri" panose="020F0502020204030204" pitchFamily="34" charset="0"/>
                <a:cs typeface="Times New Roman" panose="02020603050405020304" pitchFamily="18" charset="0"/>
              </a:rPr>
              <a:t>On</a:t>
            </a:r>
          </a:p>
          <a:p>
            <a:pPr algn="ctr">
              <a:spcAft>
                <a:spcPts val="800"/>
              </a:spcAft>
            </a:pPr>
            <a:r>
              <a:rPr lang="en-IN" sz="2800" b="1" u="sng" dirty="0">
                <a:effectLst/>
                <a:latin typeface="Arial Black" panose="020B0A04020102020204" pitchFamily="34" charset="0"/>
                <a:ea typeface="Calibri" panose="020F0502020204030204" pitchFamily="34" charset="0"/>
                <a:cs typeface="Times New Roman" panose="02020603050405020304" pitchFamily="18" charset="0"/>
              </a:rPr>
              <a:t>INTRODUCTION OF MILLETS IN DAY-TO-DAY LIFE FOR A HEALTHY WELL BEING</a:t>
            </a:r>
            <a:endParaRPr lang="en-US" sz="2800" b="1" i="0" u="sng" dirty="0">
              <a:solidFill>
                <a:srgbClr val="020202"/>
              </a:solidFill>
              <a:effectLst/>
              <a:latin typeface="Arial Black" panose="020B0A04020102020204" pitchFamily="34" charset="0"/>
            </a:endParaRPr>
          </a:p>
          <a:p>
            <a:pPr algn="ctr">
              <a:spcAft>
                <a:spcPts val="800"/>
              </a:spcAft>
            </a:pPr>
            <a:r>
              <a:rPr lang="en-US" sz="2000" dirty="0">
                <a:latin typeface="Arial Black" panose="020B0A04020102020204" pitchFamily="34" charset="0"/>
              </a:rPr>
              <a:t>(30 November, 2022)</a:t>
            </a:r>
            <a:endParaRPr lang="en-US" sz="2000" i="0" dirty="0">
              <a:effectLst/>
              <a:latin typeface="Arial Black" panose="020B0A04020102020204" pitchFamily="34" charset="0"/>
            </a:endParaRPr>
          </a:p>
          <a:p>
            <a:pPr algn="ctr">
              <a:lnSpc>
                <a:spcPct val="107000"/>
              </a:lnSpc>
              <a:spcAft>
                <a:spcPts val="800"/>
              </a:spcAft>
            </a:pPr>
            <a:endParaRPr lang="en-IN" sz="3200" b="1" dirty="0">
              <a:effectLst>
                <a:outerShdw blurRad="38100" dist="38100" dir="2700000" algn="tl">
                  <a:srgbClr val="000000">
                    <a:alpha val="43137"/>
                  </a:srgbClr>
                </a:outerShdw>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345B2E17-725A-4A3C-A4C8-8A02FACC0792}"/>
              </a:ext>
            </a:extLst>
          </p:cNvPr>
          <p:cNvSpPr txBox="1"/>
          <p:nvPr/>
        </p:nvSpPr>
        <p:spPr>
          <a:xfrm>
            <a:off x="1980768" y="4943309"/>
            <a:ext cx="8690374" cy="1723549"/>
          </a:xfrm>
          <a:prstGeom prst="rect">
            <a:avLst/>
          </a:prstGeom>
          <a:noFill/>
        </p:spPr>
        <p:txBody>
          <a:bodyPr wrap="square">
            <a:spAutoFit/>
          </a:bodyPr>
          <a:lstStyle/>
          <a:p>
            <a:pPr algn="ctr"/>
            <a:r>
              <a:rPr lang="en-US" sz="1600" b="1" dirty="0">
                <a:solidFill>
                  <a:schemeClr val="accent1">
                    <a:lumMod val="50000"/>
                  </a:schemeClr>
                </a:solidFill>
                <a:latin typeface="Arial Black" panose="020B0A04020102020204" pitchFamily="34" charset="0"/>
              </a:rPr>
              <a:t>Organized by </a:t>
            </a:r>
          </a:p>
          <a:p>
            <a:pPr algn="ctr"/>
            <a:r>
              <a:rPr lang="en-US" dirty="0">
                <a:solidFill>
                  <a:schemeClr val="accent1">
                    <a:lumMod val="50000"/>
                  </a:schemeClr>
                </a:solidFill>
                <a:latin typeface="Arial Black" panose="020B0A04020102020204" pitchFamily="34" charset="0"/>
              </a:rPr>
              <a:t>Central library </a:t>
            </a:r>
          </a:p>
          <a:p>
            <a:pPr algn="ctr"/>
            <a:r>
              <a:rPr lang="en-US" dirty="0">
                <a:solidFill>
                  <a:schemeClr val="accent1">
                    <a:lumMod val="50000"/>
                  </a:schemeClr>
                </a:solidFill>
                <a:latin typeface="Arial Black" panose="020B0A04020102020204" pitchFamily="34" charset="0"/>
              </a:rPr>
              <a:t>Motilal Nehru National Institute of Technology Allahabad </a:t>
            </a:r>
          </a:p>
          <a:p>
            <a:pPr algn="ctr"/>
            <a:r>
              <a:rPr lang="en-US" dirty="0" err="1">
                <a:solidFill>
                  <a:schemeClr val="accent1">
                    <a:lumMod val="50000"/>
                  </a:schemeClr>
                </a:solidFill>
                <a:latin typeface="Arial Black" panose="020B0A04020102020204" pitchFamily="34" charset="0"/>
              </a:rPr>
              <a:t>Prayagraj</a:t>
            </a:r>
            <a:r>
              <a:rPr lang="en-US" dirty="0">
                <a:solidFill>
                  <a:schemeClr val="accent1">
                    <a:lumMod val="50000"/>
                  </a:schemeClr>
                </a:solidFill>
                <a:latin typeface="Arial Black" panose="020B0A04020102020204" pitchFamily="34" charset="0"/>
              </a:rPr>
              <a:t>, Uttar Pradesh – 211004 (India) </a:t>
            </a:r>
          </a:p>
          <a:p>
            <a:pPr algn="ctr"/>
            <a:r>
              <a:rPr lang="en-US" dirty="0">
                <a:latin typeface="Arial Black" panose="020B0A04020102020204" pitchFamily="34" charset="0"/>
                <a:hlinkClick r:id="rId4"/>
              </a:rPr>
              <a:t>www.mnnit.ac.in</a:t>
            </a:r>
            <a:endParaRPr lang="en-US" dirty="0">
              <a:latin typeface="Arial Black" panose="020B0A04020102020204" pitchFamily="34" charset="0"/>
            </a:endParaRPr>
          </a:p>
          <a:p>
            <a:pPr algn="ctr"/>
            <a:endParaRPr lang="en-IN" dirty="0">
              <a:latin typeface="Arial Black" panose="020B0A04020102020204" pitchFamily="34" charset="0"/>
            </a:endParaRPr>
          </a:p>
        </p:txBody>
      </p:sp>
      <p:sp>
        <p:nvSpPr>
          <p:cNvPr id="16" name="Half Frame 15">
            <a:extLst>
              <a:ext uri="{FF2B5EF4-FFF2-40B4-BE49-F238E27FC236}">
                <a16:creationId xmlns:a16="http://schemas.microsoft.com/office/drawing/2014/main" id="{6FDCEB80-635E-41B1-A42F-6BB7DD413355}"/>
              </a:ext>
            </a:extLst>
          </p:cNvPr>
          <p:cNvSpPr/>
          <p:nvPr/>
        </p:nvSpPr>
        <p:spPr>
          <a:xfrm rot="10800000">
            <a:off x="11037571" y="2522160"/>
            <a:ext cx="744853" cy="4219575"/>
          </a:xfrm>
          <a:prstGeom prst="halfFram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tx1"/>
              </a:solidFill>
              <a:latin typeface="Arial Black" panose="020B0A04020102020204" pitchFamily="34" charset="0"/>
            </a:endParaRPr>
          </a:p>
        </p:txBody>
      </p:sp>
      <p:sp>
        <p:nvSpPr>
          <p:cNvPr id="17" name="Half Frame 16">
            <a:extLst>
              <a:ext uri="{FF2B5EF4-FFF2-40B4-BE49-F238E27FC236}">
                <a16:creationId xmlns:a16="http://schemas.microsoft.com/office/drawing/2014/main" id="{57E2D4EF-1895-4212-ABCB-406497187041}"/>
              </a:ext>
            </a:extLst>
          </p:cNvPr>
          <p:cNvSpPr/>
          <p:nvPr/>
        </p:nvSpPr>
        <p:spPr>
          <a:xfrm rot="10800000" flipH="1">
            <a:off x="379097" y="2522159"/>
            <a:ext cx="744850" cy="4219576"/>
          </a:xfrm>
          <a:prstGeom prst="halfFram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solidFill>
                <a:schemeClr val="tx1"/>
              </a:solidFill>
              <a:latin typeface="Arial Black" panose="020B0A04020102020204" pitchFamily="34" charset="0"/>
            </a:endParaRPr>
          </a:p>
        </p:txBody>
      </p:sp>
      <p:pic>
        <p:nvPicPr>
          <p:cNvPr id="1028" name="Picture 4">
            <a:extLst>
              <a:ext uri="{FF2B5EF4-FFF2-40B4-BE49-F238E27FC236}">
                <a16:creationId xmlns:a16="http://schemas.microsoft.com/office/drawing/2014/main" id="{AD228711-2449-2E5E-E3F2-29BA92F4F806}"/>
              </a:ext>
            </a:extLst>
          </p:cNvPr>
          <p:cNvPicPr>
            <a:picLocks noChangeAspect="1" noChangeArrowheads="1"/>
          </p:cNvPicPr>
          <p:nvPr/>
        </p:nvPicPr>
        <p:blipFill>
          <a:blip r:embed="rId5">
            <a:alphaModFix amt="31000"/>
            <a:extLst>
              <a:ext uri="{28A0092B-C50C-407E-A947-70E740481C1C}">
                <a14:useLocalDpi xmlns:a14="http://schemas.microsoft.com/office/drawing/2010/main" val="0"/>
              </a:ext>
            </a:extLst>
          </a:blip>
          <a:srcRect/>
          <a:stretch>
            <a:fillRect/>
          </a:stretch>
        </p:blipFill>
        <p:spPr bwMode="auto">
          <a:xfrm>
            <a:off x="0" y="0"/>
            <a:ext cx="1219200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C8D9FACC-FAA5-09A2-5348-D8ED015BF98F}"/>
              </a:ext>
            </a:extLst>
          </p:cNvPr>
          <p:cNvPicPr>
            <a:picLocks noChangeAspect="1"/>
          </p:cNvPicPr>
          <p:nvPr/>
        </p:nvPicPr>
        <p:blipFill>
          <a:blip r:embed="rId6"/>
          <a:stretch>
            <a:fillRect/>
          </a:stretch>
        </p:blipFill>
        <p:spPr>
          <a:xfrm>
            <a:off x="4248009" y="2839689"/>
            <a:ext cx="3524527" cy="1912477"/>
          </a:xfrm>
          <a:prstGeom prst="rect">
            <a:avLst/>
          </a:prstGeom>
        </p:spPr>
      </p:pic>
    </p:spTree>
    <p:extLst>
      <p:ext uri="{BB962C8B-B14F-4D97-AF65-F5344CB8AC3E}">
        <p14:creationId xmlns:p14="http://schemas.microsoft.com/office/powerpoint/2010/main" val="4280213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AA3DDA19-D4B0-4E11-A5D0-2FD8D93D3775}"/>
              </a:ext>
            </a:extLst>
          </p:cNvPr>
          <p:cNvSpPr/>
          <p:nvPr/>
        </p:nvSpPr>
        <p:spPr>
          <a:xfrm>
            <a:off x="1390649" y="161925"/>
            <a:ext cx="9201151" cy="6096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a:effectLst>
                  <a:outerShdw blurRad="38100" dist="38100" dir="2700000" algn="tl">
                    <a:srgbClr val="000000">
                      <a:alpha val="43137"/>
                    </a:srgbClr>
                  </a:outerShdw>
                </a:effectLst>
              </a:rPr>
              <a:t>ABOUT THE INSTITUTE </a:t>
            </a:r>
          </a:p>
        </p:txBody>
      </p:sp>
      <p:sp>
        <p:nvSpPr>
          <p:cNvPr id="8" name="Rectangle 7">
            <a:extLst>
              <a:ext uri="{FF2B5EF4-FFF2-40B4-BE49-F238E27FC236}">
                <a16:creationId xmlns:a16="http://schemas.microsoft.com/office/drawing/2014/main" id="{1941F8B7-4105-44BF-BBA0-0A5E058CB4F1}"/>
              </a:ext>
            </a:extLst>
          </p:cNvPr>
          <p:cNvSpPr/>
          <p:nvPr/>
        </p:nvSpPr>
        <p:spPr>
          <a:xfrm>
            <a:off x="1390648" y="2791120"/>
            <a:ext cx="9327628" cy="63788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00" b="1" u="sng" dirty="0">
              <a:effectLst>
                <a:outerShdw blurRad="38100" dist="38100" dir="2700000" algn="tl">
                  <a:srgbClr val="000000">
                    <a:alpha val="43137"/>
                  </a:srgbClr>
                </a:outerShdw>
              </a:effectLst>
            </a:endParaRPr>
          </a:p>
          <a:p>
            <a:pPr algn="ctr"/>
            <a:r>
              <a:rPr lang="en-IN" sz="2000" b="1" u="sng" dirty="0">
                <a:effectLst>
                  <a:outerShdw blurRad="38100" dist="38100" dir="2700000" algn="tl">
                    <a:srgbClr val="000000">
                      <a:alpha val="43137"/>
                    </a:srgbClr>
                  </a:outerShdw>
                </a:effectLst>
              </a:rPr>
              <a:t>ABOUT THE CENTRAL LIBRARY</a:t>
            </a:r>
          </a:p>
          <a:p>
            <a:pPr algn="ctr"/>
            <a:endParaRPr lang="en-IN" sz="2000" b="1" u="sng" dirty="0">
              <a:effectLst>
                <a:outerShdw blurRad="38100" dist="38100" dir="2700000" algn="tl">
                  <a:srgbClr val="000000">
                    <a:alpha val="43137"/>
                  </a:srgbClr>
                </a:outerShdw>
              </a:effectLst>
            </a:endParaRPr>
          </a:p>
        </p:txBody>
      </p:sp>
      <p:sp>
        <p:nvSpPr>
          <p:cNvPr id="3" name="Rectangle 2">
            <a:extLst>
              <a:ext uri="{FF2B5EF4-FFF2-40B4-BE49-F238E27FC236}">
                <a16:creationId xmlns:a16="http://schemas.microsoft.com/office/drawing/2014/main" id="{18FCDADE-2088-444E-9D10-EB1CD91B1709}"/>
              </a:ext>
            </a:extLst>
          </p:cNvPr>
          <p:cNvSpPr/>
          <p:nvPr/>
        </p:nvSpPr>
        <p:spPr>
          <a:xfrm>
            <a:off x="361950" y="966788"/>
            <a:ext cx="11468100" cy="171449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a:solidFill>
                  <a:schemeClr val="tx1"/>
                </a:solidFill>
              </a:rPr>
              <a:t>Motilal Nehru National Institute of Technology (MNNIT) Allahabad, </a:t>
            </a:r>
            <a:r>
              <a:rPr lang="en-US" sz="1600" dirty="0" err="1">
                <a:solidFill>
                  <a:schemeClr val="tx1"/>
                </a:solidFill>
              </a:rPr>
              <a:t>Prayagraj</a:t>
            </a:r>
            <a:r>
              <a:rPr lang="en-US" sz="1600" dirty="0">
                <a:solidFill>
                  <a:schemeClr val="tx1"/>
                </a:solidFill>
              </a:rPr>
              <a:t> (MNNIT Allahabad) is an institute with total commitment to quality and excellence in academic pursuits. It was established as one of the seventeen Regional Engineering Colleges of India in the year 1961 as a joint enterprise of Government of India and Government of Uttar Pradesh, and was an associated college of University of Allahabad, which is the third oldest university in India. With more than 50 years of experience and achievements in the field of technical education, having traversed a long way, on June 26, 2002 MNREC was transformed into National Institute of Technology fully funded by Government of India. With the enactment of National Institutes of Technology Act-2007, the Institute has been granted the status of institution of national importance w.e.f. 15.08.2007.</a:t>
            </a:r>
            <a:endParaRPr lang="en-IN" sz="1600" dirty="0">
              <a:solidFill>
                <a:schemeClr val="tx1"/>
              </a:solidFill>
            </a:endParaRPr>
          </a:p>
        </p:txBody>
      </p:sp>
      <p:sp>
        <p:nvSpPr>
          <p:cNvPr id="4" name="Rectangle 3">
            <a:extLst>
              <a:ext uri="{FF2B5EF4-FFF2-40B4-BE49-F238E27FC236}">
                <a16:creationId xmlns:a16="http://schemas.microsoft.com/office/drawing/2014/main" id="{AD6A865C-1DF0-4144-BDC3-70DCD234CC9B}"/>
              </a:ext>
            </a:extLst>
          </p:cNvPr>
          <p:cNvSpPr/>
          <p:nvPr/>
        </p:nvSpPr>
        <p:spPr>
          <a:xfrm>
            <a:off x="361950" y="3352800"/>
            <a:ext cx="11468100" cy="30384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600" dirty="0">
                <a:solidFill>
                  <a:schemeClr val="tx1"/>
                </a:solidFill>
              </a:rPr>
              <a:t>The Library is sanctum sanatorium in the temple of learning. It is the heart of teaching and research. The Central library has 1,22,670 Collection of books and bound periodicals. It also subscribes 14526 International e-Journals, 7998 e-Standards and 29508 IEEE e-Conference Proceedings. In order to facilitate all the readers in selecting the reading materials of their choice, the access to stacks is open to its members. Keeping the library on modern techniques, the reading materials has been classified and catalogued as Dewey Decimal Classification and Anglo- American Cataloguing Rules-II.</a:t>
            </a:r>
          </a:p>
          <a:p>
            <a:pPr algn="just"/>
            <a:r>
              <a:rPr lang="en-US" sz="1600" dirty="0">
                <a:solidFill>
                  <a:schemeClr val="tx1"/>
                </a:solidFill>
              </a:rPr>
              <a:t>The entire library is now integrated with the RFID enabled Gate Security System with the help of two-pedestal antenna. It works as nerve </a:t>
            </a:r>
            <a:r>
              <a:rPr lang="en-US" sz="1600" dirty="0" err="1">
                <a:solidFill>
                  <a:schemeClr val="tx1"/>
                </a:solidFill>
              </a:rPr>
              <a:t>centre</a:t>
            </a:r>
            <a:r>
              <a:rPr lang="en-US" sz="1600" dirty="0">
                <a:solidFill>
                  <a:schemeClr val="tx1"/>
                </a:solidFill>
              </a:rPr>
              <a:t> of the institution by keeping the knowledge of students and faculty members update. Information data bank is constantly updated and facilities are added. The library tries to provide best possible service to the academic community within its limited space available. The functionaries of Central Library are guided by the setup of LLRC and Working Group.</a:t>
            </a:r>
            <a:endParaRPr lang="en-IN" sz="1600" dirty="0">
              <a:solidFill>
                <a:schemeClr val="tx1"/>
              </a:solidFill>
            </a:endParaRPr>
          </a:p>
        </p:txBody>
      </p:sp>
      <p:pic>
        <p:nvPicPr>
          <p:cNvPr id="2" name="Picture 4">
            <a:extLst>
              <a:ext uri="{FF2B5EF4-FFF2-40B4-BE49-F238E27FC236}">
                <a16:creationId xmlns:a16="http://schemas.microsoft.com/office/drawing/2014/main" id="{2C6EB3BD-A3EC-3371-7AC9-D794A096F8DF}"/>
              </a:ext>
            </a:extLst>
          </p:cNvPr>
          <p:cNvPicPr>
            <a:picLocks noChangeAspect="1" noChangeArrowheads="1"/>
          </p:cNvPicPr>
          <p:nvPr/>
        </p:nvPicPr>
        <p:blipFill>
          <a:blip r:embed="rId2">
            <a:alphaModFix amt="15000"/>
            <a:extLst>
              <a:ext uri="{28A0092B-C50C-407E-A947-70E740481C1C}">
                <a14:useLocalDpi xmlns:a14="http://schemas.microsoft.com/office/drawing/2010/main" val="0"/>
              </a:ext>
            </a:extLst>
          </a:blip>
          <a:srcRect/>
          <a:stretch>
            <a:fillRect/>
          </a:stretch>
        </p:blipFill>
        <p:spPr bwMode="auto">
          <a:xfrm>
            <a:off x="-1" y="-9427"/>
            <a:ext cx="12192001" cy="6895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034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F0C5D364-4D1E-4CB9-BD41-DAB01BDE8E4F}"/>
              </a:ext>
            </a:extLst>
          </p:cNvPr>
          <p:cNvGraphicFramePr>
            <a:graphicFrameLocks noGrp="1"/>
          </p:cNvGraphicFramePr>
          <p:nvPr>
            <p:extLst>
              <p:ext uri="{D42A27DB-BD31-4B8C-83A1-F6EECF244321}">
                <p14:modId xmlns:p14="http://schemas.microsoft.com/office/powerpoint/2010/main" val="3224695118"/>
              </p:ext>
            </p:extLst>
          </p:nvPr>
        </p:nvGraphicFramePr>
        <p:xfrm>
          <a:off x="152400" y="92565"/>
          <a:ext cx="11887200" cy="6377722"/>
        </p:xfrm>
        <a:graphic>
          <a:graphicData uri="http://schemas.openxmlformats.org/drawingml/2006/table">
            <a:tbl>
              <a:tblPr firstRow="1" bandRow="1">
                <a:tableStyleId>{5C22544A-7EE6-4342-B048-85BDC9FD1C3A}</a:tableStyleId>
              </a:tblPr>
              <a:tblGrid>
                <a:gridCol w="5934075">
                  <a:extLst>
                    <a:ext uri="{9D8B030D-6E8A-4147-A177-3AD203B41FA5}">
                      <a16:colId xmlns:a16="http://schemas.microsoft.com/office/drawing/2014/main" val="3969339710"/>
                    </a:ext>
                  </a:extLst>
                </a:gridCol>
                <a:gridCol w="5953125">
                  <a:extLst>
                    <a:ext uri="{9D8B030D-6E8A-4147-A177-3AD203B41FA5}">
                      <a16:colId xmlns:a16="http://schemas.microsoft.com/office/drawing/2014/main" val="112714052"/>
                    </a:ext>
                  </a:extLst>
                </a:gridCol>
              </a:tblGrid>
              <a:tr h="617002">
                <a:tc>
                  <a:txBody>
                    <a:bodyPr/>
                    <a:lstStyle/>
                    <a:p>
                      <a:pPr algn="ctr"/>
                      <a:r>
                        <a:rPr lang="en-US" sz="2000" u="sng" dirty="0"/>
                        <a:t>ABOUT THE ONE DAY WORKSHOP</a:t>
                      </a:r>
                      <a:endParaRPr lang="en-IN" sz="2000" u="sng" dirty="0"/>
                    </a:p>
                  </a:txBody>
                  <a:tcPr>
                    <a:solidFill>
                      <a:srgbClr val="002060"/>
                    </a:solidFill>
                  </a:tcPr>
                </a:tc>
                <a:tc>
                  <a:txBody>
                    <a:bodyPr/>
                    <a:lstStyle/>
                    <a:p>
                      <a:pPr algn="ctr"/>
                      <a:r>
                        <a:rPr lang="en-IN" sz="2000" u="sng" dirty="0"/>
                        <a:t>TOPICS TO BE COVERED</a:t>
                      </a:r>
                    </a:p>
                  </a:txBody>
                  <a:tcPr>
                    <a:solidFill>
                      <a:srgbClr val="002060"/>
                    </a:solidFill>
                  </a:tcPr>
                </a:tc>
                <a:extLst>
                  <a:ext uri="{0D108BD9-81ED-4DB2-BD59-A6C34878D82A}">
                    <a16:rowId xmlns:a16="http://schemas.microsoft.com/office/drawing/2014/main" val="441960487"/>
                  </a:ext>
                </a:extLst>
              </a:tr>
              <a:tr h="4781252">
                <a:tc>
                  <a:txBody>
                    <a:bodyPr/>
                    <a:lstStyle/>
                    <a:p>
                      <a:pPr algn="just"/>
                      <a:r>
                        <a:rPr lang="en-US" dirty="0"/>
                        <a:t> </a:t>
                      </a:r>
                    </a:p>
                    <a:p>
                      <a:pPr algn="just"/>
                      <a:r>
                        <a:rPr lang="en-US" sz="2000" b="0" i="0" kern="1200" dirty="0">
                          <a:solidFill>
                            <a:schemeClr val="dk1"/>
                          </a:solidFill>
                          <a:effectLst/>
                          <a:latin typeface="+mn-lt"/>
                          <a:ea typeface="+mn-ea"/>
                          <a:cs typeface="+mn-cs"/>
                        </a:rPr>
                        <a:t>Considering the current scenario of food crisis and malnutrition this workshop is being held to spread awareness about the magical grain millets. Millets are a group of cereal grains that belong to the </a:t>
                      </a:r>
                      <a:r>
                        <a:rPr lang="en-US" sz="2000" b="0" i="1" kern="1200" dirty="0" err="1">
                          <a:solidFill>
                            <a:schemeClr val="dk1"/>
                          </a:solidFill>
                          <a:effectLst/>
                          <a:latin typeface="+mn-lt"/>
                          <a:ea typeface="+mn-ea"/>
                          <a:cs typeface="+mn-cs"/>
                        </a:rPr>
                        <a:t>Poaceae</a:t>
                      </a:r>
                      <a:r>
                        <a:rPr lang="en-US" sz="2000" b="0" i="0" kern="1200" dirty="0">
                          <a:solidFill>
                            <a:schemeClr val="dk1"/>
                          </a:solidFill>
                          <a:effectLst/>
                          <a:latin typeface="+mn-lt"/>
                          <a:ea typeface="+mn-ea"/>
                          <a:cs typeface="+mn-cs"/>
                        </a:rPr>
                        <a:t> family, commonly known as the grass family. It is widely consumed in developing countries throughout Africa and Asia. While it may look like a seed, millet’s nutritional profile is similar to that of sorghum and other cereals. Millets have gained popularity in the West because they are gluten-free and boasts high protein, fiber, and antioxidant contents. The workshop has been planned to provide the participants an overview on the  benefits of consuming millets, its nutritional content and how millet can help deal with food crisis in various part of world. </a:t>
                      </a:r>
                    </a:p>
                    <a:p>
                      <a:pPr algn="just"/>
                      <a:endParaRPr lang="en-US" sz="1800" b="0" i="0" kern="1200" dirty="0">
                        <a:solidFill>
                          <a:schemeClr val="dk1"/>
                        </a:solidFill>
                        <a:effectLst/>
                        <a:latin typeface="+mn-lt"/>
                        <a:ea typeface="+mn-ea"/>
                        <a:cs typeface="+mn-cs"/>
                      </a:endParaRPr>
                    </a:p>
                  </a:txBody>
                  <a:tcPr>
                    <a:solidFill>
                      <a:schemeClr val="bg1"/>
                    </a:solidFill>
                  </a:tcPr>
                </a:tc>
                <a:tc>
                  <a:txBody>
                    <a:bodyPr/>
                    <a:lstStyle/>
                    <a:p>
                      <a:pPr marL="285750" indent="-285750" algn="just">
                        <a:buFont typeface="Wingdings" panose="05000000000000000000" pitchFamily="2" charset="2"/>
                        <a:buChar char="q"/>
                      </a:pPr>
                      <a:endParaRPr lang="it-IT" sz="2000" b="0" i="0" kern="120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i="0" kern="1200" dirty="0">
                          <a:solidFill>
                            <a:schemeClr val="dk1"/>
                          </a:solidFill>
                          <a:effectLst/>
                          <a:latin typeface="+mn-lt"/>
                          <a:ea typeface="+mn-ea"/>
                          <a:cs typeface="+mn-cs"/>
                        </a:rPr>
                        <a:t>Nutritive value of millet</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i="0" kern="1200" dirty="0">
                          <a:solidFill>
                            <a:schemeClr val="dk1"/>
                          </a:solidFill>
                          <a:effectLst/>
                          <a:latin typeface="+mn-lt"/>
                          <a:ea typeface="+mn-ea"/>
                          <a:cs typeface="+mn-cs"/>
                        </a:rPr>
                        <a:t>Millet as miracle food </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i="0" kern="1200" dirty="0">
                          <a:solidFill>
                            <a:schemeClr val="dk1"/>
                          </a:solidFill>
                          <a:effectLst/>
                          <a:latin typeface="+mn-lt"/>
                          <a:ea typeface="+mn-ea"/>
                          <a:cs typeface="+mn-cs"/>
                        </a:rPr>
                        <a:t>Millets: A solution to global food security problem</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i="0" kern="1200" dirty="0">
                          <a:solidFill>
                            <a:schemeClr val="dk1"/>
                          </a:solidFill>
                          <a:effectLst/>
                          <a:latin typeface="+mn-lt"/>
                          <a:ea typeface="+mn-ea"/>
                          <a:cs typeface="+mn-cs"/>
                        </a:rPr>
                        <a:t>Learning and E-resource Management</a:t>
                      </a: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US" sz="1800" b="1" i="0" kern="1200" dirty="0">
                        <a:solidFill>
                          <a:schemeClr val="dk1"/>
                        </a:solidFill>
                        <a:effectLst/>
                        <a:latin typeface="+mn-lt"/>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US" sz="1800" b="1" i="0" kern="1200" dirty="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800" b="1" i="0" kern="1200" dirty="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800" b="1" i="0" kern="1200" dirty="0">
                        <a:solidFill>
                          <a:schemeClr val="dk1"/>
                        </a:solidFill>
                        <a:effectLst/>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800" b="1" i="0" kern="120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i="0" kern="1200" dirty="0">
                          <a:solidFill>
                            <a:schemeClr val="dk1"/>
                          </a:solidFill>
                          <a:effectLst/>
                          <a:latin typeface="+mn-lt"/>
                          <a:ea typeface="+mn-ea"/>
                          <a:cs typeface="+mn-cs"/>
                        </a:rPr>
                        <a:t>Quiz </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i="0" kern="1200" dirty="0">
                          <a:solidFill>
                            <a:schemeClr val="dk1"/>
                          </a:solidFill>
                          <a:effectLst/>
                          <a:latin typeface="+mn-lt"/>
                          <a:ea typeface="+mn-ea"/>
                          <a:cs typeface="+mn-cs"/>
                        </a:rPr>
                        <a:t>Poster presentation</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b="1" i="0" kern="1200" dirty="0">
                          <a:solidFill>
                            <a:schemeClr val="dk1"/>
                          </a:solidFill>
                          <a:effectLst/>
                          <a:latin typeface="+mn-lt"/>
                          <a:ea typeface="+mn-ea"/>
                          <a:cs typeface="+mn-cs"/>
                        </a:rPr>
                        <a:t>Dish display (star ingredient: millet)</a:t>
                      </a:r>
                    </a:p>
                    <a:p>
                      <a:pPr marL="0" marR="0" lvl="0" indent="0" algn="just"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800" b="1" i="0" kern="1200" dirty="0">
                        <a:solidFill>
                          <a:schemeClr val="dk1"/>
                        </a:solidFill>
                        <a:effectLst/>
                        <a:latin typeface="+mn-lt"/>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US" sz="1800" b="1" i="0" kern="1200" dirty="0">
                        <a:solidFill>
                          <a:schemeClr val="dk1"/>
                        </a:solidFill>
                        <a:effectLst/>
                        <a:latin typeface="+mn-lt"/>
                        <a:ea typeface="+mn-ea"/>
                        <a:cs typeface="+mn-cs"/>
                      </a:endParaRPr>
                    </a:p>
                    <a:p>
                      <a:pPr marL="285750" indent="-285750" algn="just">
                        <a:buFont typeface="Wingdings" panose="05000000000000000000" pitchFamily="2" charset="2"/>
                        <a:buChar char="q"/>
                      </a:pPr>
                      <a:endParaRPr lang="it-IT" sz="2000" b="0" i="0" kern="1200" dirty="0">
                        <a:solidFill>
                          <a:schemeClr val="dk1"/>
                        </a:solidFill>
                        <a:effectLst/>
                        <a:latin typeface="+mn-lt"/>
                        <a:ea typeface="+mn-ea"/>
                        <a:cs typeface="+mn-cs"/>
                      </a:endParaRPr>
                    </a:p>
                    <a:p>
                      <a:pPr marL="285750" marR="0" lvl="0" indent="-285750" algn="just"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endParaRPr lang="en-US" sz="2000" b="1" i="0" kern="1200" dirty="0">
                        <a:solidFill>
                          <a:schemeClr val="dk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kern="1200" dirty="0">
                          <a:solidFill>
                            <a:schemeClr val="dk1"/>
                          </a:solidFill>
                          <a:effectLst/>
                          <a:latin typeface="+mn-lt"/>
                          <a:ea typeface="+mn-ea"/>
                          <a:cs typeface="+mn-cs"/>
                        </a:rPr>
                        <a:t>Offline </a:t>
                      </a:r>
                    </a:p>
                    <a:p>
                      <a:pPr marL="0" marR="0" lvl="0" indent="0" algn="ctr"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000" b="1" i="0" kern="1200" dirty="0">
                          <a:solidFill>
                            <a:schemeClr val="dk1"/>
                          </a:solidFill>
                          <a:effectLst/>
                          <a:latin typeface="+mn-lt"/>
                          <a:ea typeface="+mn-ea"/>
                          <a:cs typeface="+mn-cs"/>
                        </a:rPr>
                        <a:t>Venue: SEMINAR HALL, CENTRAL LIBRARY, MNNITA</a:t>
                      </a:r>
                    </a:p>
                    <a:p>
                      <a:pPr marL="0" indent="0" algn="just">
                        <a:buFont typeface="Wingdings" panose="05000000000000000000" pitchFamily="2" charset="2"/>
                        <a:buNone/>
                      </a:pPr>
                      <a:endParaRPr lang="en-US" sz="2000" dirty="0"/>
                    </a:p>
                  </a:txBody>
                  <a:tcPr>
                    <a:solidFill>
                      <a:schemeClr val="bg1"/>
                    </a:solidFill>
                  </a:tcPr>
                </a:tc>
                <a:extLst>
                  <a:ext uri="{0D108BD9-81ED-4DB2-BD59-A6C34878D82A}">
                    <a16:rowId xmlns:a16="http://schemas.microsoft.com/office/drawing/2014/main" val="2703012115"/>
                  </a:ext>
                </a:extLst>
              </a:tr>
            </a:tbl>
          </a:graphicData>
        </a:graphic>
      </p:graphicFrame>
      <p:pic>
        <p:nvPicPr>
          <p:cNvPr id="2" name="Picture 4">
            <a:extLst>
              <a:ext uri="{FF2B5EF4-FFF2-40B4-BE49-F238E27FC236}">
                <a16:creationId xmlns:a16="http://schemas.microsoft.com/office/drawing/2014/main" id="{F474F798-F235-0D68-B584-A75357AE2A18}"/>
              </a:ext>
            </a:extLst>
          </p:cNvPr>
          <p:cNvPicPr>
            <a:picLocks noChangeAspect="1" noChangeArrowheads="1"/>
          </p:cNvPicPr>
          <p:nvPr/>
        </p:nvPicPr>
        <p:blipFill>
          <a:blip r:embed="rId2">
            <a:alphaModFix amt="15000"/>
            <a:extLst>
              <a:ext uri="{28A0092B-C50C-407E-A947-70E740481C1C}">
                <a14:useLocalDpi xmlns:a14="http://schemas.microsoft.com/office/drawing/2010/main" val="0"/>
              </a:ext>
            </a:extLst>
          </a:blip>
          <a:srcRect/>
          <a:stretch>
            <a:fillRect/>
          </a:stretch>
        </p:blipFill>
        <p:spPr bwMode="auto">
          <a:xfrm>
            <a:off x="0" y="1"/>
            <a:ext cx="12191999" cy="685799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A1FBC69E-E641-49F4-6642-66AB1827AE9C}"/>
              </a:ext>
            </a:extLst>
          </p:cNvPr>
          <p:cNvSpPr/>
          <p:nvPr/>
        </p:nvSpPr>
        <p:spPr>
          <a:xfrm>
            <a:off x="6204408" y="2696066"/>
            <a:ext cx="5835192" cy="57503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t>ACTIVITIES</a:t>
            </a:r>
            <a:endParaRPr lang="en-IN" sz="2000" b="1" u="sng" dirty="0"/>
          </a:p>
        </p:txBody>
      </p:sp>
      <p:sp>
        <p:nvSpPr>
          <p:cNvPr id="5" name="Rectangle 4">
            <a:extLst>
              <a:ext uri="{FF2B5EF4-FFF2-40B4-BE49-F238E27FC236}">
                <a16:creationId xmlns:a16="http://schemas.microsoft.com/office/drawing/2014/main" id="{B9795D6F-BC1F-2302-37D6-1CF5E8B92D64}"/>
              </a:ext>
            </a:extLst>
          </p:cNvPr>
          <p:cNvSpPr/>
          <p:nvPr/>
        </p:nvSpPr>
        <p:spPr>
          <a:xfrm>
            <a:off x="6204408" y="4630132"/>
            <a:ext cx="5835192" cy="57503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t>MODE OF CONDUCT</a:t>
            </a:r>
            <a:endParaRPr lang="en-IN" sz="2000" b="1" u="sng" dirty="0"/>
          </a:p>
        </p:txBody>
      </p:sp>
    </p:spTree>
    <p:extLst>
      <p:ext uri="{BB962C8B-B14F-4D97-AF65-F5344CB8AC3E}">
        <p14:creationId xmlns:p14="http://schemas.microsoft.com/office/powerpoint/2010/main" val="2215395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935404E4-EB3D-46E7-A81C-F6CD1B57E227}"/>
              </a:ext>
            </a:extLst>
          </p:cNvPr>
          <p:cNvGraphicFramePr>
            <a:graphicFrameLocks noGrp="1"/>
          </p:cNvGraphicFramePr>
          <p:nvPr>
            <p:extLst>
              <p:ext uri="{D42A27DB-BD31-4B8C-83A1-F6EECF244321}">
                <p14:modId xmlns:p14="http://schemas.microsoft.com/office/powerpoint/2010/main" val="1137714595"/>
              </p:ext>
            </p:extLst>
          </p:nvPr>
        </p:nvGraphicFramePr>
        <p:xfrm>
          <a:off x="461913" y="75414"/>
          <a:ext cx="5634087" cy="6789971"/>
        </p:xfrm>
        <a:graphic>
          <a:graphicData uri="http://schemas.openxmlformats.org/drawingml/2006/table">
            <a:tbl>
              <a:tblPr firstRow="1" bandRow="1">
                <a:tableStyleId>{5C22544A-7EE6-4342-B048-85BDC9FD1C3A}</a:tableStyleId>
              </a:tblPr>
              <a:tblGrid>
                <a:gridCol w="5634087">
                  <a:extLst>
                    <a:ext uri="{9D8B030D-6E8A-4147-A177-3AD203B41FA5}">
                      <a16:colId xmlns:a16="http://schemas.microsoft.com/office/drawing/2014/main" val="503666370"/>
                    </a:ext>
                  </a:extLst>
                </a:gridCol>
              </a:tblGrid>
              <a:tr h="632659">
                <a:tc>
                  <a:txBody>
                    <a:bodyPr/>
                    <a:lstStyle/>
                    <a:p>
                      <a:pPr algn="ctr"/>
                      <a:r>
                        <a:rPr lang="en-IN" sz="2000" u="sng" dirty="0"/>
                        <a:t>TARGET AUDIENCE </a:t>
                      </a:r>
                    </a:p>
                  </a:txBody>
                  <a:tcPr>
                    <a:solidFill>
                      <a:srgbClr val="002060"/>
                    </a:solidFill>
                  </a:tcPr>
                </a:tc>
                <a:extLst>
                  <a:ext uri="{0D108BD9-81ED-4DB2-BD59-A6C34878D82A}">
                    <a16:rowId xmlns:a16="http://schemas.microsoft.com/office/drawing/2014/main" val="1410157494"/>
                  </a:ext>
                </a:extLst>
              </a:tr>
              <a:tr h="3457594">
                <a:tc>
                  <a:txBody>
                    <a:bodyPr/>
                    <a:lstStyle/>
                    <a:p>
                      <a:pPr algn="just"/>
                      <a:r>
                        <a:rPr lang="en-US" sz="1800" dirty="0"/>
                        <a:t>This course is designed for participants from various backgrounds including all the faculties and </a:t>
                      </a:r>
                      <a:r>
                        <a:rPr lang="en-IN" dirty="0"/>
                        <a:t>students from various institutes.</a:t>
                      </a:r>
                    </a:p>
                    <a:p>
                      <a:pPr algn="just"/>
                      <a:endParaRPr lang="en-IN" sz="1800" dirty="0"/>
                    </a:p>
                    <a:p>
                      <a:pPr algn="just"/>
                      <a:endParaRPr lang="en-IN" sz="1800" dirty="0"/>
                    </a:p>
                    <a:p>
                      <a:pPr algn="just"/>
                      <a:endParaRPr lang="en-IN" sz="1800" dirty="0"/>
                    </a:p>
                    <a:p>
                      <a:pPr algn="just"/>
                      <a:r>
                        <a:rPr lang="en-US" sz="1800" dirty="0"/>
                        <a:t>After registration the candidate have to provide their consent for participation to the coordinator by visiting the link </a:t>
                      </a:r>
                      <a:r>
                        <a:rPr lang="en-IN" sz="1800" dirty="0"/>
                        <a:t>or scan the QR code.</a:t>
                      </a:r>
                      <a:endParaRPr lang="en-US" sz="18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dirty="0"/>
                        <a:t>(google form)</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Interested candidate can register by visiting the link</a:t>
                      </a:r>
                      <a:r>
                        <a:rPr lang="en-US" sz="1800" dirty="0"/>
                        <a:t> </a:t>
                      </a:r>
                      <a:r>
                        <a:rPr lang="en-IN" sz="1400" b="0" i="0" kern="1200" dirty="0">
                          <a:solidFill>
                            <a:schemeClr val="dk1"/>
                          </a:solidFill>
                          <a:effectLst/>
                          <a:latin typeface="+mn-lt"/>
                          <a:ea typeface="+mn-ea"/>
                          <a:cs typeface="+mn-cs"/>
                          <a:hlinkClick r:id="rId2"/>
                        </a:rPr>
                        <a:t>https://docs.google.com/forms/d/e/1FAIpQLScBgUXmyItOrrKCurIm5DwNK874hkx8HPqChCK62qOCSwgkdA/viewform?usp=sf_link</a:t>
                      </a:r>
                      <a:endParaRPr lang="en-IN" sz="1800" dirty="0"/>
                    </a:p>
                  </a:txBody>
                  <a:tcPr>
                    <a:solidFill>
                      <a:schemeClr val="bg1"/>
                    </a:solidFill>
                  </a:tcPr>
                </a:tc>
                <a:extLst>
                  <a:ext uri="{0D108BD9-81ED-4DB2-BD59-A6C34878D82A}">
                    <a16:rowId xmlns:a16="http://schemas.microsoft.com/office/drawing/2014/main" val="3275846995"/>
                  </a:ext>
                </a:extLst>
              </a:tr>
              <a:tr h="544074">
                <a:tc>
                  <a:txBody>
                    <a:bodyPr/>
                    <a:lstStyle/>
                    <a:p>
                      <a:pPr algn="ctr"/>
                      <a:r>
                        <a:rPr lang="en-IN" sz="2000" b="1" u="sng" dirty="0">
                          <a:solidFill>
                            <a:schemeClr val="bg1"/>
                          </a:solidFill>
                        </a:rPr>
                        <a:t>REGISTRATION</a:t>
                      </a:r>
                    </a:p>
                  </a:txBody>
                  <a:tcPr>
                    <a:solidFill>
                      <a:srgbClr val="002060"/>
                    </a:solidFill>
                  </a:tcPr>
                </a:tc>
                <a:extLst>
                  <a:ext uri="{0D108BD9-81ED-4DB2-BD59-A6C34878D82A}">
                    <a16:rowId xmlns:a16="http://schemas.microsoft.com/office/drawing/2014/main" val="58698536"/>
                  </a:ext>
                </a:extLst>
              </a:tr>
              <a:tr h="2077558">
                <a:tc>
                  <a:txBody>
                    <a:bodyPr/>
                    <a:lstStyle/>
                    <a:p>
                      <a:pPr algn="ctr"/>
                      <a:r>
                        <a:rPr lang="en-US" sz="1800" b="0" dirty="0">
                          <a:solidFill>
                            <a:schemeClr val="tx1"/>
                          </a:solidFill>
                        </a:rPr>
                        <a:t>The registration fees of all the participants is as follow:</a:t>
                      </a:r>
                    </a:p>
                    <a:p>
                      <a:pPr algn="ctr"/>
                      <a:r>
                        <a:rPr lang="en-US" sz="1800" b="0" dirty="0">
                          <a:solidFill>
                            <a:schemeClr val="tx1"/>
                          </a:solidFill>
                        </a:rPr>
                        <a:t>For students : Rs. 350 (+18% GST)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For  faculty : Rs. 500 (+18% GST)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p>
                      <a:pPr algn="ctr"/>
                      <a:r>
                        <a:rPr lang="en-IN" sz="1400" b="1" i="0" kern="1200" dirty="0">
                          <a:solidFill>
                            <a:schemeClr val="dk1"/>
                          </a:solidFill>
                          <a:effectLst/>
                          <a:latin typeface="+mn-lt"/>
                          <a:ea typeface="+mn-ea"/>
                          <a:cs typeface="+mn-cs"/>
                        </a:rPr>
                        <a:t>ACCOUNT HOLDER NAME: NON FORMAL CONTINUING OF EDU</a:t>
                      </a:r>
                    </a:p>
                    <a:p>
                      <a:pPr algn="ctr"/>
                      <a:r>
                        <a:rPr lang="en-IN" sz="1400" b="1" i="0" kern="1200" dirty="0">
                          <a:solidFill>
                            <a:schemeClr val="dk1"/>
                          </a:solidFill>
                          <a:effectLst/>
                          <a:latin typeface="+mn-lt"/>
                          <a:ea typeface="+mn-ea"/>
                          <a:cs typeface="+mn-cs"/>
                        </a:rPr>
                        <a:t>ACCOUNT NUMBER: 10424975574</a:t>
                      </a:r>
                    </a:p>
                    <a:p>
                      <a:pPr algn="ctr"/>
                      <a:r>
                        <a:rPr lang="en-IN" sz="1400" b="1" i="0" kern="1200" dirty="0">
                          <a:solidFill>
                            <a:schemeClr val="dk1"/>
                          </a:solidFill>
                          <a:effectLst/>
                          <a:latin typeface="+mn-lt"/>
                          <a:ea typeface="+mn-ea"/>
                          <a:cs typeface="+mn-cs"/>
                        </a:rPr>
                        <a:t>IFSC CODE: SBIN0002580</a:t>
                      </a:r>
                    </a:p>
                    <a:p>
                      <a:pPr algn="ctr"/>
                      <a:r>
                        <a:rPr lang="en-IN" sz="1400" b="1" i="0" kern="1200" dirty="0">
                          <a:solidFill>
                            <a:schemeClr val="dk1"/>
                          </a:solidFill>
                          <a:effectLst/>
                          <a:latin typeface="+mn-lt"/>
                          <a:ea typeface="+mn-ea"/>
                          <a:cs typeface="+mn-cs"/>
                        </a:rPr>
                        <a:t>BRANCH: SBI, MNNIT Allahabad</a:t>
                      </a:r>
                      <a:endParaRPr lang="en-IN" sz="1400" b="1" dirty="0"/>
                    </a:p>
                  </a:txBody>
                  <a:tcPr>
                    <a:solidFill>
                      <a:schemeClr val="bg1"/>
                    </a:solidFill>
                  </a:tcPr>
                </a:tc>
                <a:extLst>
                  <a:ext uri="{0D108BD9-81ED-4DB2-BD59-A6C34878D82A}">
                    <a16:rowId xmlns:a16="http://schemas.microsoft.com/office/drawing/2014/main" val="2085803685"/>
                  </a:ext>
                </a:extLst>
              </a:tr>
            </a:tbl>
          </a:graphicData>
        </a:graphic>
      </p:graphicFrame>
      <p:pic>
        <p:nvPicPr>
          <p:cNvPr id="3" name="Picture 4">
            <a:extLst>
              <a:ext uri="{FF2B5EF4-FFF2-40B4-BE49-F238E27FC236}">
                <a16:creationId xmlns:a16="http://schemas.microsoft.com/office/drawing/2014/main" id="{02156595-F981-2EF7-7987-E9DDD365664B}"/>
              </a:ext>
            </a:extLst>
          </p:cNvPr>
          <p:cNvPicPr>
            <a:picLocks noChangeAspect="1" noChangeArrowheads="1"/>
          </p:cNvPicPr>
          <p:nvPr/>
        </p:nvPicPr>
        <p:blipFill>
          <a:blip r:embed="rId3">
            <a:alphaModFix amt="15000"/>
            <a:extLst>
              <a:ext uri="{28A0092B-C50C-407E-A947-70E740481C1C}">
                <a14:useLocalDpi xmlns:a14="http://schemas.microsoft.com/office/drawing/2010/main" val="0"/>
              </a:ext>
            </a:extLst>
          </a:blip>
          <a:srcRect/>
          <a:stretch>
            <a:fillRect/>
          </a:stretch>
        </p:blipFill>
        <p:spPr bwMode="auto">
          <a:xfrm>
            <a:off x="-36997" y="-13424"/>
            <a:ext cx="12228997" cy="687880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0D8716A9-3D46-8C5B-6A88-98C217AC1D94}"/>
              </a:ext>
            </a:extLst>
          </p:cNvPr>
          <p:cNvSpPr/>
          <p:nvPr/>
        </p:nvSpPr>
        <p:spPr>
          <a:xfrm>
            <a:off x="465436" y="1590774"/>
            <a:ext cx="5630564" cy="575035"/>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a:t>CONSENT TO PARTICIPATE</a:t>
            </a:r>
          </a:p>
        </p:txBody>
      </p:sp>
      <p:graphicFrame>
        <p:nvGraphicFramePr>
          <p:cNvPr id="6" name="Table 5">
            <a:extLst>
              <a:ext uri="{FF2B5EF4-FFF2-40B4-BE49-F238E27FC236}">
                <a16:creationId xmlns:a16="http://schemas.microsoft.com/office/drawing/2014/main" id="{CA4AB03C-A8B3-8024-109B-FD3C5576A5B5}"/>
              </a:ext>
            </a:extLst>
          </p:cNvPr>
          <p:cNvGraphicFramePr>
            <a:graphicFrameLocks noGrp="1"/>
          </p:cNvGraphicFramePr>
          <p:nvPr>
            <p:extLst>
              <p:ext uri="{D42A27DB-BD31-4B8C-83A1-F6EECF244321}">
                <p14:modId xmlns:p14="http://schemas.microsoft.com/office/powerpoint/2010/main" val="3380290592"/>
              </p:ext>
            </p:extLst>
          </p:nvPr>
        </p:nvGraphicFramePr>
        <p:xfrm>
          <a:off x="6400801" y="597657"/>
          <a:ext cx="5420411" cy="6260340"/>
        </p:xfrm>
        <a:graphic>
          <a:graphicData uri="http://schemas.openxmlformats.org/drawingml/2006/table">
            <a:tbl>
              <a:tblPr firstRow="1" firstCol="1" bandRow="1">
                <a:tableStyleId>{2D5ABB26-0587-4C30-8999-92F81FD0307C}</a:tableStyleId>
              </a:tblPr>
              <a:tblGrid>
                <a:gridCol w="1943643">
                  <a:extLst>
                    <a:ext uri="{9D8B030D-6E8A-4147-A177-3AD203B41FA5}">
                      <a16:colId xmlns:a16="http://schemas.microsoft.com/office/drawing/2014/main" val="3241201590"/>
                    </a:ext>
                  </a:extLst>
                </a:gridCol>
                <a:gridCol w="3476768">
                  <a:extLst>
                    <a:ext uri="{9D8B030D-6E8A-4147-A177-3AD203B41FA5}">
                      <a16:colId xmlns:a16="http://schemas.microsoft.com/office/drawing/2014/main" val="849334689"/>
                    </a:ext>
                  </a:extLst>
                </a:gridCol>
              </a:tblGrid>
              <a:tr h="323427">
                <a:tc>
                  <a:txBody>
                    <a:bodyPr/>
                    <a:lstStyle/>
                    <a:p>
                      <a:pPr algn="just">
                        <a:lnSpc>
                          <a:spcPct val="150000"/>
                        </a:lnSpc>
                        <a:spcAft>
                          <a:spcPts val="800"/>
                        </a:spcAft>
                      </a:pPr>
                      <a:r>
                        <a:rPr lang="en-IN" sz="1400" b="1">
                          <a:effectLst/>
                        </a:rPr>
                        <a:t>09.00 AM – 09.30 AM</a:t>
                      </a:r>
                      <a:endParaRPr lang="en-IN" sz="1400" b="1">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algn="just">
                        <a:lnSpc>
                          <a:spcPct val="150000"/>
                        </a:lnSpc>
                        <a:spcAft>
                          <a:spcPts val="800"/>
                        </a:spcAft>
                      </a:pPr>
                      <a:r>
                        <a:rPr lang="en-IN" sz="1400" b="1" dirty="0">
                          <a:effectLst/>
                        </a:rPr>
                        <a:t>Registration &amp; Coffee</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1682493749"/>
                  </a:ext>
                </a:extLst>
              </a:tr>
              <a:tr h="323427">
                <a:tc>
                  <a:txBody>
                    <a:bodyPr/>
                    <a:lstStyle/>
                    <a:p>
                      <a:pPr algn="just">
                        <a:lnSpc>
                          <a:spcPct val="150000"/>
                        </a:lnSpc>
                        <a:spcAft>
                          <a:spcPts val="800"/>
                        </a:spcAft>
                      </a:pPr>
                      <a:r>
                        <a:rPr lang="en-IN" sz="1400" b="1">
                          <a:effectLst/>
                        </a:rPr>
                        <a:t>09.30 AM – 09.45 AM </a:t>
                      </a:r>
                      <a:endParaRPr lang="en-IN" sz="1400" b="1">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algn="just">
                        <a:lnSpc>
                          <a:spcPct val="150000"/>
                        </a:lnSpc>
                        <a:spcAft>
                          <a:spcPts val="800"/>
                        </a:spcAft>
                      </a:pPr>
                      <a:r>
                        <a:rPr lang="en-IN" sz="1400" b="1" dirty="0">
                          <a:effectLst/>
                        </a:rPr>
                        <a:t>Inaugural ceremony</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2696226953"/>
                  </a:ext>
                </a:extLst>
              </a:tr>
              <a:tr h="323427">
                <a:tc>
                  <a:txBody>
                    <a:bodyPr/>
                    <a:lstStyle/>
                    <a:p>
                      <a:pPr algn="just">
                        <a:lnSpc>
                          <a:spcPct val="150000"/>
                        </a:lnSpc>
                        <a:spcAft>
                          <a:spcPts val="800"/>
                        </a:spcAft>
                      </a:pPr>
                      <a:r>
                        <a:rPr lang="en-IN" sz="1400" b="1" dirty="0">
                          <a:effectLst/>
                        </a:rPr>
                        <a:t>9.45 AM – 10.45 AM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lang="en-IN" sz="1400" b="1" dirty="0">
                          <a:effectLst/>
                        </a:rPr>
                        <a:t>Session 1 : Millets: The </a:t>
                      </a:r>
                      <a:r>
                        <a:rPr lang="en-IN" sz="1400" b="1" dirty="0" err="1">
                          <a:effectLst/>
                        </a:rPr>
                        <a:t>nutri</a:t>
                      </a:r>
                      <a:r>
                        <a:rPr lang="en-IN" sz="1400" b="1" dirty="0">
                          <a:effectLst/>
                        </a:rPr>
                        <a:t>-cereal</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734035396"/>
                  </a:ext>
                </a:extLst>
              </a:tr>
              <a:tr h="323427">
                <a:tc>
                  <a:txBody>
                    <a:bodyPr/>
                    <a:lstStyle/>
                    <a:p>
                      <a:pPr algn="just">
                        <a:lnSpc>
                          <a:spcPct val="150000"/>
                        </a:lnSpc>
                        <a:spcAft>
                          <a:spcPts val="800"/>
                        </a:spcAft>
                      </a:pPr>
                      <a:r>
                        <a:rPr lang="en-IN" sz="1400" b="1" dirty="0">
                          <a:effectLst/>
                        </a:rPr>
                        <a:t>11.00 AM – 11.15 AM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algn="just">
                        <a:lnSpc>
                          <a:spcPct val="150000"/>
                        </a:lnSpc>
                        <a:spcAft>
                          <a:spcPts val="800"/>
                        </a:spcAft>
                      </a:pPr>
                      <a:r>
                        <a:rPr lang="en-IN" sz="1400" b="1" dirty="0">
                          <a:effectLst/>
                        </a:rPr>
                        <a:t>Dish display (star ingredient: Millets)</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2772290697"/>
                  </a:ext>
                </a:extLst>
              </a:tr>
              <a:tr h="684142">
                <a:tc>
                  <a:txBody>
                    <a:bodyPr/>
                    <a:lstStyle/>
                    <a:p>
                      <a:pPr algn="just">
                        <a:lnSpc>
                          <a:spcPct val="150000"/>
                        </a:lnSpc>
                        <a:spcAft>
                          <a:spcPts val="800"/>
                        </a:spcAft>
                      </a:pPr>
                      <a:r>
                        <a:rPr lang="en-IN" sz="1400" b="1" dirty="0">
                          <a:effectLst/>
                        </a:rPr>
                        <a:t>11.30 AM – 12.30 PM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lang="en-IN" sz="1400" b="1" dirty="0">
                          <a:effectLst/>
                        </a:rPr>
                        <a:t>Session 2 : Millets: A solution to global food security problem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1789732745"/>
                  </a:ext>
                </a:extLst>
              </a:tr>
              <a:tr h="323427">
                <a:tc>
                  <a:txBody>
                    <a:bodyPr/>
                    <a:lstStyle/>
                    <a:p>
                      <a:pPr algn="just">
                        <a:lnSpc>
                          <a:spcPct val="150000"/>
                        </a:lnSpc>
                        <a:spcAft>
                          <a:spcPts val="800"/>
                        </a:spcAft>
                      </a:pPr>
                      <a:r>
                        <a:rPr lang="en-IN" sz="1400" b="1" dirty="0">
                          <a:effectLst/>
                        </a:rPr>
                        <a:t>12.30 PM – 13.15 PM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algn="just">
                        <a:lnSpc>
                          <a:spcPct val="150000"/>
                        </a:lnSpc>
                        <a:spcAft>
                          <a:spcPts val="800"/>
                        </a:spcAft>
                      </a:pPr>
                      <a:r>
                        <a:rPr lang="en-IN" sz="1400" b="1">
                          <a:effectLst/>
                        </a:rPr>
                        <a:t>Lunch</a:t>
                      </a:r>
                      <a:endParaRPr lang="en-IN" sz="1400" b="1">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3558619125"/>
                  </a:ext>
                </a:extLst>
              </a:tr>
              <a:tr h="684142">
                <a:tc>
                  <a:txBody>
                    <a:bodyPr/>
                    <a:lstStyle/>
                    <a:p>
                      <a:pPr algn="just">
                        <a:lnSpc>
                          <a:spcPct val="150000"/>
                        </a:lnSpc>
                        <a:spcAft>
                          <a:spcPts val="800"/>
                        </a:spcAft>
                      </a:pPr>
                      <a:r>
                        <a:rPr lang="en-IN" sz="1400" b="1" dirty="0">
                          <a:effectLst/>
                        </a:rPr>
                        <a:t>13.15 PM – 14.15 PM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lang="en-IN" sz="1400" b="1" dirty="0">
                          <a:effectLst/>
                        </a:rPr>
                        <a:t>Session 3 : Eat millets, pay less and stay healthier</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2795253710"/>
                  </a:ext>
                </a:extLst>
              </a:tr>
              <a:tr h="323427">
                <a:tc>
                  <a:txBody>
                    <a:bodyPr/>
                    <a:lstStyle/>
                    <a:p>
                      <a:pPr algn="just">
                        <a:lnSpc>
                          <a:spcPct val="150000"/>
                        </a:lnSpc>
                        <a:spcAft>
                          <a:spcPts val="800"/>
                        </a:spcAft>
                      </a:pPr>
                      <a:r>
                        <a:rPr lang="en-IN" sz="1400" b="1" dirty="0">
                          <a:effectLst/>
                        </a:rPr>
                        <a:t>14.15 PM – 14.45 PM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algn="just">
                        <a:lnSpc>
                          <a:spcPct val="150000"/>
                        </a:lnSpc>
                        <a:spcAft>
                          <a:spcPts val="800"/>
                        </a:spcAft>
                      </a:pPr>
                      <a:r>
                        <a:rPr lang="en-IN" sz="1400" b="1" dirty="0">
                          <a:effectLst/>
                        </a:rPr>
                        <a:t>Break</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2250691002"/>
                  </a:ext>
                </a:extLst>
              </a:tr>
              <a:tr h="1634598">
                <a:tc>
                  <a:txBody>
                    <a:bodyPr/>
                    <a:lstStyle/>
                    <a:p>
                      <a:pPr algn="just">
                        <a:lnSpc>
                          <a:spcPct val="150000"/>
                        </a:lnSpc>
                        <a:spcAft>
                          <a:spcPts val="800"/>
                        </a:spcAft>
                      </a:pPr>
                      <a:r>
                        <a:rPr lang="en-IN" sz="1400" b="1" dirty="0">
                          <a:effectLst/>
                        </a:rPr>
                        <a:t>14.45 PM – 16.00 PM</a:t>
                      </a:r>
                    </a:p>
                    <a:p>
                      <a:pPr algn="just">
                        <a:lnSpc>
                          <a:spcPct val="150000"/>
                        </a:lnSpc>
                        <a:spcAft>
                          <a:spcPts val="800"/>
                        </a:spcAft>
                      </a:pPr>
                      <a:r>
                        <a:rPr lang="en-IN" sz="1400" b="1" dirty="0">
                          <a:effectLst/>
                          <a:latin typeface="Calibri" panose="020F0502020204030204" pitchFamily="34" charset="0"/>
                          <a:ea typeface="Calibri" panose="020F0502020204030204" pitchFamily="34" charset="0"/>
                          <a:cs typeface="Times New Roman" panose="02020603050405020304" pitchFamily="18" charset="0"/>
                        </a:rPr>
                        <a:t>15.30 PM – 16.30 PM</a:t>
                      </a:r>
                    </a:p>
                  </a:txBody>
                  <a:tcPr marL="61342" marR="61342" marT="0" marB="0"/>
                </a:tc>
                <a:tc>
                  <a:txBody>
                    <a:bodyPr/>
                    <a:lstStyle/>
                    <a:p>
                      <a:pPr algn="just">
                        <a:lnSpc>
                          <a:spcPct val="150000"/>
                        </a:lnSpc>
                        <a:spcAft>
                          <a:spcPts val="800"/>
                        </a:spcAft>
                      </a:pPr>
                      <a:r>
                        <a:rPr lang="en-IN" sz="1400" b="1" dirty="0">
                          <a:effectLst/>
                        </a:rPr>
                        <a:t>Session 4 : Quizzes &amp; Posters</a:t>
                      </a:r>
                    </a:p>
                    <a:p>
                      <a:pPr algn="just">
                        <a:lnSpc>
                          <a:spcPct val="150000"/>
                        </a:lnSpc>
                        <a:spcAft>
                          <a:spcPts val="800"/>
                        </a:spcAft>
                      </a:pPr>
                      <a:r>
                        <a:rPr lang="en-IN" sz="1400" b="1" dirty="0">
                          <a:effectLst/>
                          <a:latin typeface="Calibri" panose="020F0502020204030204" pitchFamily="34" charset="0"/>
                          <a:ea typeface="Calibri" panose="020F0502020204030204" pitchFamily="34" charset="0"/>
                          <a:cs typeface="Times New Roman" panose="02020603050405020304" pitchFamily="18" charset="0"/>
                        </a:rPr>
                        <a:t>Session 4 : Learning and  E-resource management</a:t>
                      </a:r>
                    </a:p>
                    <a:p>
                      <a:pPr algn="just">
                        <a:lnSpc>
                          <a:spcPct val="150000"/>
                        </a:lnSpc>
                        <a:spcAft>
                          <a:spcPts val="800"/>
                        </a:spcAft>
                      </a:pP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extLst>
                  <a:ext uri="{0D108BD9-81ED-4DB2-BD59-A6C34878D82A}">
                    <a16:rowId xmlns:a16="http://schemas.microsoft.com/office/drawing/2014/main" val="3020646224"/>
                  </a:ext>
                </a:extLst>
              </a:tr>
              <a:tr h="721430">
                <a:tc>
                  <a:txBody>
                    <a:bodyPr/>
                    <a:lstStyle/>
                    <a:p>
                      <a:pPr algn="just">
                        <a:lnSpc>
                          <a:spcPct val="100000"/>
                        </a:lnSpc>
                        <a:spcAft>
                          <a:spcPts val="800"/>
                        </a:spcAft>
                      </a:pPr>
                      <a:r>
                        <a:rPr lang="en-IN" sz="1400" b="1" dirty="0">
                          <a:effectLst/>
                        </a:rPr>
                        <a:t>16.30 PM – 17.00 PM</a:t>
                      </a:r>
                    </a:p>
                    <a:p>
                      <a:pPr algn="just">
                        <a:lnSpc>
                          <a:spcPct val="100000"/>
                        </a:lnSpc>
                        <a:spcAft>
                          <a:spcPts val="800"/>
                        </a:spcAft>
                      </a:pPr>
                      <a:endParaRPr lang="en-IN" sz="1400" b="1" dirty="0">
                        <a:effectLst/>
                      </a:endParaRPr>
                    </a:p>
                  </a:txBody>
                  <a:tcPr marL="61342" marR="61342" marT="0" marB="0"/>
                </a:tc>
                <a:tc>
                  <a:txBody>
                    <a:bodyPr/>
                    <a:lstStyle/>
                    <a:p>
                      <a:pPr algn="just">
                        <a:lnSpc>
                          <a:spcPct val="100000"/>
                        </a:lnSpc>
                        <a:spcAft>
                          <a:spcPts val="800"/>
                        </a:spcAft>
                      </a:pPr>
                      <a:r>
                        <a:rPr lang="en-IN" sz="1400" b="1" dirty="0">
                          <a:effectLst/>
                        </a:rPr>
                        <a:t>Laboratory demonstration (DPPH assay/ flavonoid determination via gas chromatography method)</a:t>
                      </a:r>
                    </a:p>
                  </a:txBody>
                  <a:tcPr marL="61342" marR="61342" marT="0" marB="0"/>
                </a:tc>
                <a:extLst>
                  <a:ext uri="{0D108BD9-81ED-4DB2-BD59-A6C34878D82A}">
                    <a16:rowId xmlns:a16="http://schemas.microsoft.com/office/drawing/2014/main" val="2758193366"/>
                  </a:ext>
                </a:extLst>
              </a:tr>
              <a:tr h="595466">
                <a:tc>
                  <a:txBody>
                    <a:bodyPr/>
                    <a:lstStyle/>
                    <a:p>
                      <a:pPr marL="0" marR="0" lvl="0" indent="0" algn="just" defTabSz="914400" rtl="0" eaLnBrk="1" fontAlgn="auto" latinLnBrk="0" hangingPunct="1">
                        <a:lnSpc>
                          <a:spcPct val="100000"/>
                        </a:lnSpc>
                        <a:spcBef>
                          <a:spcPts val="0"/>
                        </a:spcBef>
                        <a:spcAft>
                          <a:spcPts val="800"/>
                        </a:spcAft>
                        <a:buClrTx/>
                        <a:buSzTx/>
                        <a:buFontTx/>
                        <a:buNone/>
                        <a:tabLst/>
                        <a:defRPr/>
                      </a:pPr>
                      <a:r>
                        <a:rPr lang="en-IN" sz="1400" b="1" dirty="0">
                          <a:effectLst/>
                        </a:rPr>
                        <a:t>17.00 PM – 17.30 PM</a:t>
                      </a: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spcAft>
                          <a:spcPts val="800"/>
                        </a:spcAft>
                      </a:pPr>
                      <a:endParaRPr lang="en-IN"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1342" marR="61342" marT="0" marB="0"/>
                </a:tc>
                <a:tc>
                  <a:txBody>
                    <a:bodyPr/>
                    <a:lstStyle/>
                    <a:p>
                      <a:pPr marL="0" marR="0" lvl="0" indent="0" algn="just" defTabSz="914400" rtl="0" eaLnBrk="1" fontAlgn="auto" latinLnBrk="0" hangingPunct="1">
                        <a:lnSpc>
                          <a:spcPct val="100000"/>
                        </a:lnSpc>
                        <a:spcBef>
                          <a:spcPts val="0"/>
                        </a:spcBef>
                        <a:spcAft>
                          <a:spcPts val="800"/>
                        </a:spcAft>
                        <a:buClrTx/>
                        <a:buSzTx/>
                        <a:buFontTx/>
                        <a:buNone/>
                        <a:tabLst/>
                        <a:defRPr/>
                      </a:pPr>
                      <a:r>
                        <a:rPr lang="en-IN" sz="1400" b="1" dirty="0">
                          <a:effectLst/>
                        </a:rPr>
                        <a:t>Prize distribution and Vote of Thanks </a:t>
                      </a:r>
                    </a:p>
                    <a:p>
                      <a:pPr algn="just">
                        <a:lnSpc>
                          <a:spcPct val="100000"/>
                        </a:lnSpc>
                        <a:spcAft>
                          <a:spcPts val="800"/>
                        </a:spcAft>
                      </a:pPr>
                      <a:endParaRPr lang="en-IN" sz="1400" b="1" dirty="0">
                        <a:effectLst/>
                      </a:endParaRPr>
                    </a:p>
                  </a:txBody>
                  <a:tcPr marL="61342" marR="61342" marT="0" marB="0"/>
                </a:tc>
                <a:extLst>
                  <a:ext uri="{0D108BD9-81ED-4DB2-BD59-A6C34878D82A}">
                    <a16:rowId xmlns:a16="http://schemas.microsoft.com/office/drawing/2014/main" val="2615090125"/>
                  </a:ext>
                </a:extLst>
              </a:tr>
            </a:tbl>
          </a:graphicData>
        </a:graphic>
      </p:graphicFrame>
      <p:sp>
        <p:nvSpPr>
          <p:cNvPr id="5" name="Rectangle 4">
            <a:extLst>
              <a:ext uri="{FF2B5EF4-FFF2-40B4-BE49-F238E27FC236}">
                <a16:creationId xmlns:a16="http://schemas.microsoft.com/office/drawing/2014/main" id="{C3491E98-5979-B9C5-87CF-291249E2074A}"/>
              </a:ext>
            </a:extLst>
          </p:cNvPr>
          <p:cNvSpPr/>
          <p:nvPr/>
        </p:nvSpPr>
        <p:spPr>
          <a:xfrm>
            <a:off x="6594910" y="75414"/>
            <a:ext cx="5043338" cy="522243"/>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a:t>SCHEDULE</a:t>
            </a:r>
          </a:p>
        </p:txBody>
      </p:sp>
    </p:spTree>
    <p:extLst>
      <p:ext uri="{BB962C8B-B14F-4D97-AF65-F5344CB8AC3E}">
        <p14:creationId xmlns:p14="http://schemas.microsoft.com/office/powerpoint/2010/main" val="2575044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3BB1083F-D71D-4E0D-8602-D3E4B8BFEF28}"/>
              </a:ext>
            </a:extLst>
          </p:cNvPr>
          <p:cNvGraphicFramePr>
            <a:graphicFrameLocks noGrp="1"/>
          </p:cNvGraphicFramePr>
          <p:nvPr>
            <p:extLst>
              <p:ext uri="{D42A27DB-BD31-4B8C-83A1-F6EECF244321}">
                <p14:modId xmlns:p14="http://schemas.microsoft.com/office/powerpoint/2010/main" val="2861150651"/>
              </p:ext>
            </p:extLst>
          </p:nvPr>
        </p:nvGraphicFramePr>
        <p:xfrm>
          <a:off x="4931446" y="113567"/>
          <a:ext cx="7117680" cy="6570037"/>
        </p:xfrm>
        <a:graphic>
          <a:graphicData uri="http://schemas.openxmlformats.org/drawingml/2006/table">
            <a:tbl>
              <a:tblPr firstRow="1" bandRow="1">
                <a:tableStyleId>{7DF18680-E054-41AD-8BC1-D1AEF772440D}</a:tableStyleId>
              </a:tblPr>
              <a:tblGrid>
                <a:gridCol w="3558840">
                  <a:extLst>
                    <a:ext uri="{9D8B030D-6E8A-4147-A177-3AD203B41FA5}">
                      <a16:colId xmlns:a16="http://schemas.microsoft.com/office/drawing/2014/main" val="1401125969"/>
                    </a:ext>
                  </a:extLst>
                </a:gridCol>
                <a:gridCol w="3558840">
                  <a:extLst>
                    <a:ext uri="{9D8B030D-6E8A-4147-A177-3AD203B41FA5}">
                      <a16:colId xmlns:a16="http://schemas.microsoft.com/office/drawing/2014/main" val="1462909224"/>
                    </a:ext>
                  </a:extLst>
                </a:gridCol>
              </a:tblGrid>
              <a:tr h="586631">
                <a:tc gridSpan="2">
                  <a:txBody>
                    <a:bodyPr/>
                    <a:lstStyle/>
                    <a:p>
                      <a:pPr algn="ctr"/>
                      <a:r>
                        <a:rPr lang="en-IN" sz="2000" u="sng" dirty="0"/>
                        <a:t>PATRON</a:t>
                      </a:r>
                    </a:p>
                  </a:txBody>
                  <a:tcPr>
                    <a:solidFill>
                      <a:srgbClr val="002060"/>
                    </a:solidFill>
                  </a:tcPr>
                </a:tc>
                <a:tc hMerge="1">
                  <a:txBody>
                    <a:bodyPr/>
                    <a:lstStyle/>
                    <a:p>
                      <a:endParaRPr lang="en-IN"/>
                    </a:p>
                  </a:txBody>
                  <a:tcPr/>
                </a:tc>
                <a:extLst>
                  <a:ext uri="{0D108BD9-81ED-4DB2-BD59-A6C34878D82A}">
                    <a16:rowId xmlns:a16="http://schemas.microsoft.com/office/drawing/2014/main" val="1029422230"/>
                  </a:ext>
                </a:extLst>
              </a:tr>
              <a:tr h="1602380">
                <a:tc gridSpan="2">
                  <a:txBody>
                    <a:bodyPr/>
                    <a:lstStyle/>
                    <a:p>
                      <a:pPr algn="ctr"/>
                      <a:r>
                        <a:rPr lang="en-IN" sz="1800" b="1" i="0" kern="1200" dirty="0">
                          <a:solidFill>
                            <a:schemeClr val="dk1"/>
                          </a:solidFill>
                          <a:effectLst/>
                          <a:latin typeface="+mn-lt"/>
                          <a:ea typeface="+mn-ea"/>
                          <a:cs typeface="+mn-cs"/>
                        </a:rPr>
                        <a:t>Prof. Rama Shanker Verma</a:t>
                      </a:r>
                    </a:p>
                    <a:p>
                      <a:pPr algn="ctr"/>
                      <a:r>
                        <a:rPr lang="en-IN" sz="1800" b="1" dirty="0"/>
                        <a:t> Director </a:t>
                      </a:r>
                    </a:p>
                    <a:p>
                      <a:pPr algn="ctr"/>
                      <a:r>
                        <a:rPr lang="en-IN" sz="1800" b="0" dirty="0"/>
                        <a:t>Motilal Nehru National Institute of Technology Allahabad </a:t>
                      </a:r>
                    </a:p>
                    <a:p>
                      <a:pPr algn="ctr"/>
                      <a:r>
                        <a:rPr lang="en-IN" sz="1800" b="0" dirty="0"/>
                        <a:t>Prayagraj, Uttar Pradesh – 211004 (India) </a:t>
                      </a:r>
                    </a:p>
                  </a:txBody>
                  <a:tcPr>
                    <a:solidFill>
                      <a:schemeClr val="bg1"/>
                    </a:solidFill>
                  </a:tcPr>
                </a:tc>
                <a:tc hMerge="1">
                  <a:txBody>
                    <a:bodyPr/>
                    <a:lstStyle/>
                    <a:p>
                      <a:endParaRPr lang="en-IN"/>
                    </a:p>
                  </a:txBody>
                  <a:tcPr/>
                </a:tc>
                <a:extLst>
                  <a:ext uri="{0D108BD9-81ED-4DB2-BD59-A6C34878D82A}">
                    <a16:rowId xmlns:a16="http://schemas.microsoft.com/office/drawing/2014/main" val="2733657298"/>
                  </a:ext>
                </a:extLst>
              </a:tr>
              <a:tr h="559966">
                <a:tc>
                  <a:txBody>
                    <a:bodyPr/>
                    <a:lstStyle/>
                    <a:p>
                      <a:pPr algn="ctr"/>
                      <a:r>
                        <a:rPr lang="en-IN" sz="2000" b="1" u="sng" dirty="0">
                          <a:solidFill>
                            <a:schemeClr val="bg1"/>
                          </a:solidFill>
                        </a:rPr>
                        <a:t>Programme Coordinator</a:t>
                      </a:r>
                    </a:p>
                  </a:txBody>
                  <a:tcPr>
                    <a:solidFill>
                      <a:srgbClr val="002060"/>
                    </a:solidFill>
                  </a:tcPr>
                </a:tc>
                <a:tc>
                  <a:txBody>
                    <a:bodyPr/>
                    <a:lstStyle/>
                    <a:p>
                      <a:pPr algn="ctr"/>
                      <a:r>
                        <a:rPr lang="en-US" sz="2000" b="1" u="sng" dirty="0">
                          <a:solidFill>
                            <a:schemeClr val="bg1"/>
                          </a:solidFill>
                        </a:rPr>
                        <a:t>Co-coordinator</a:t>
                      </a:r>
                      <a:endParaRPr lang="en-IN" sz="2000" b="1" u="sng" dirty="0">
                        <a:solidFill>
                          <a:schemeClr val="bg1"/>
                        </a:solidFill>
                      </a:endParaRPr>
                    </a:p>
                  </a:txBody>
                  <a:tcPr>
                    <a:solidFill>
                      <a:srgbClr val="002060"/>
                    </a:solidFill>
                  </a:tcPr>
                </a:tc>
                <a:extLst>
                  <a:ext uri="{0D108BD9-81ED-4DB2-BD59-A6C34878D82A}">
                    <a16:rowId xmlns:a16="http://schemas.microsoft.com/office/drawing/2014/main" val="44211983"/>
                  </a:ext>
                </a:extLst>
              </a:tr>
              <a:tr h="3821060">
                <a:tc>
                  <a:txBody>
                    <a:bodyPr/>
                    <a:lstStyle/>
                    <a:p>
                      <a:pPr algn="ctr"/>
                      <a:r>
                        <a:rPr lang="en-IN" sz="1800" b="1" dirty="0"/>
                        <a:t>Prof. Anjana Pandey </a:t>
                      </a:r>
                    </a:p>
                    <a:p>
                      <a:pPr algn="ctr"/>
                      <a:r>
                        <a:rPr lang="en-IN" sz="1800" b="0" dirty="0"/>
                        <a:t>Chairperson </a:t>
                      </a:r>
                    </a:p>
                    <a:p>
                      <a:pPr algn="ctr"/>
                      <a:r>
                        <a:rPr lang="en-IN" sz="1800" b="0" dirty="0"/>
                        <a:t>Library and Learning Resource Committee </a:t>
                      </a:r>
                    </a:p>
                    <a:p>
                      <a:pPr algn="ctr"/>
                      <a:r>
                        <a:rPr lang="en-IN" sz="1800" b="0" dirty="0"/>
                        <a:t>Motilal Nehru National Institute of Technology (MNNIT) Allahabad, Prayagraj</a:t>
                      </a:r>
                    </a:p>
                    <a:p>
                      <a:pPr algn="ctr"/>
                      <a:r>
                        <a:rPr lang="en-IN" sz="1800" b="0" dirty="0"/>
                        <a:t>Email: </a:t>
                      </a:r>
                      <a:r>
                        <a:rPr lang="en-IN" sz="1800" b="0" dirty="0">
                          <a:hlinkClick r:id="rId2"/>
                        </a:rPr>
                        <a:t>anjanap@mnnit.ac.in</a:t>
                      </a:r>
                      <a:r>
                        <a:rPr lang="en-IN" sz="1800" b="0" dirty="0"/>
                        <a:t>  </a:t>
                      </a:r>
                    </a:p>
                    <a:p>
                      <a:pPr algn="ctr"/>
                      <a:r>
                        <a:rPr lang="en-IN" sz="1800" b="0" dirty="0"/>
                        <a:t>Contact No: 9452690849</a:t>
                      </a:r>
                    </a:p>
                  </a:txBody>
                  <a:tcPr>
                    <a:solidFill>
                      <a:schemeClr val="bg1"/>
                    </a:solidFill>
                  </a:tcPr>
                </a:tc>
                <a:tc>
                  <a:txBody>
                    <a:bodyPr/>
                    <a:lstStyle/>
                    <a:p>
                      <a:pPr algn="ctr"/>
                      <a:r>
                        <a:rPr lang="en-IN" sz="1800" b="1" dirty="0" err="1"/>
                        <a:t>Dr.</a:t>
                      </a:r>
                      <a:r>
                        <a:rPr lang="en-IN" sz="1800" b="1" dirty="0"/>
                        <a:t> Anoj Kumar</a:t>
                      </a:r>
                    </a:p>
                    <a:p>
                      <a:pPr algn="ctr"/>
                      <a:r>
                        <a:rPr lang="en-IN" sz="1800" b="0" dirty="0"/>
                        <a:t>Associate professor</a:t>
                      </a:r>
                    </a:p>
                    <a:p>
                      <a:pPr algn="ctr"/>
                      <a:r>
                        <a:rPr lang="en-IN" sz="1800" b="0" dirty="0"/>
                        <a:t>Department of Computer Science</a:t>
                      </a:r>
                    </a:p>
                    <a:p>
                      <a:pPr algn="ctr"/>
                      <a:r>
                        <a:rPr lang="en-IN" sz="1800" b="0" dirty="0"/>
                        <a:t>MNNITA Email: </a:t>
                      </a:r>
                      <a:r>
                        <a:rPr lang="en-IN" sz="1800" b="0" i="0" kern="1200" dirty="0">
                          <a:solidFill>
                            <a:schemeClr val="dk1"/>
                          </a:solidFill>
                          <a:effectLst/>
                          <a:latin typeface="+mn-lt"/>
                          <a:ea typeface="+mn-ea"/>
                          <a:cs typeface="+mn-cs"/>
                          <a:hlinkClick r:id="rId3"/>
                        </a:rPr>
                        <a:t>anojk@mnnit.ac.in</a:t>
                      </a:r>
                      <a:endParaRPr lang="en-IN" sz="1800" b="0" i="0" kern="1200" dirty="0">
                        <a:solidFill>
                          <a:schemeClr val="dk1"/>
                        </a:solidFill>
                        <a:effectLst/>
                        <a:latin typeface="+mn-lt"/>
                        <a:ea typeface="+mn-ea"/>
                        <a:cs typeface="+mn-cs"/>
                      </a:endParaRPr>
                    </a:p>
                    <a:p>
                      <a:pPr algn="ctr"/>
                      <a:endParaRPr lang="en-IN" sz="1800" b="0" i="0" kern="1200" dirty="0">
                        <a:solidFill>
                          <a:schemeClr val="dk1"/>
                        </a:solidFill>
                        <a:effectLst/>
                        <a:latin typeface="+mn-lt"/>
                        <a:ea typeface="+mn-ea"/>
                        <a:cs typeface="+mn-cs"/>
                      </a:endParaRPr>
                    </a:p>
                    <a:p>
                      <a:pPr algn="ctr"/>
                      <a:endParaRPr lang="en-IN" sz="1800" b="0" dirty="0"/>
                    </a:p>
                    <a:p>
                      <a:pPr algn="ctr"/>
                      <a:endParaRPr lang="en-IN" sz="1800" b="1" dirty="0"/>
                    </a:p>
                    <a:p>
                      <a:pPr algn="ctr"/>
                      <a:r>
                        <a:rPr lang="en-IN" sz="1800" b="1" dirty="0"/>
                        <a:t>Mr. Ritesh Kumar Sahu</a:t>
                      </a:r>
                    </a:p>
                    <a:p>
                      <a:pPr algn="ctr"/>
                      <a:r>
                        <a:rPr lang="en-IN" sz="1800" b="0" dirty="0"/>
                        <a:t>Dy. Librarian, Central Library </a:t>
                      </a:r>
                    </a:p>
                    <a:p>
                      <a:pPr algn="ctr"/>
                      <a:r>
                        <a:rPr lang="en-IN" sz="1800" b="0" dirty="0"/>
                        <a:t>MNNITA Email: </a:t>
                      </a:r>
                      <a:r>
                        <a:rPr lang="en-IN" sz="1800" b="0" dirty="0">
                          <a:hlinkClick r:id="rId4"/>
                        </a:rPr>
                        <a:t>ritesh@mnnit.ac.in</a:t>
                      </a:r>
                      <a:endParaRPr lang="en-IN" sz="1800" b="0" dirty="0"/>
                    </a:p>
                    <a:p>
                      <a:pPr algn="ctr"/>
                      <a:endParaRPr lang="en-IN" sz="1800" b="0" dirty="0"/>
                    </a:p>
                  </a:txBody>
                  <a:tcPr>
                    <a:solidFill>
                      <a:schemeClr val="bg1"/>
                    </a:solidFill>
                  </a:tcPr>
                </a:tc>
                <a:extLst>
                  <a:ext uri="{0D108BD9-81ED-4DB2-BD59-A6C34878D82A}">
                    <a16:rowId xmlns:a16="http://schemas.microsoft.com/office/drawing/2014/main" val="1925239643"/>
                  </a:ext>
                </a:extLst>
              </a:tr>
            </a:tbl>
          </a:graphicData>
        </a:graphic>
      </p:graphicFrame>
      <p:sp>
        <p:nvSpPr>
          <p:cNvPr id="3" name="Rectangle 2">
            <a:extLst>
              <a:ext uri="{FF2B5EF4-FFF2-40B4-BE49-F238E27FC236}">
                <a16:creationId xmlns:a16="http://schemas.microsoft.com/office/drawing/2014/main" id="{B4A18B08-B9FE-40FD-952E-D111A0E1D849}"/>
              </a:ext>
            </a:extLst>
          </p:cNvPr>
          <p:cNvSpPr/>
          <p:nvPr/>
        </p:nvSpPr>
        <p:spPr>
          <a:xfrm>
            <a:off x="333375" y="113567"/>
            <a:ext cx="4457700" cy="310195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en-US" dirty="0">
                <a:solidFill>
                  <a:schemeClr val="tx1"/>
                </a:solidFill>
              </a:rPr>
              <a:t>Open access</a:t>
            </a:r>
          </a:p>
          <a:p>
            <a:pPr marL="285750" indent="-285750" algn="just">
              <a:buFont typeface="Wingdings" panose="05000000000000000000" pitchFamily="2" charset="2"/>
              <a:buChar char="q"/>
            </a:pPr>
            <a:r>
              <a:rPr lang="en-US" dirty="0">
                <a:solidFill>
                  <a:schemeClr val="tx1"/>
                </a:solidFill>
              </a:rPr>
              <a:t>Participants of quiz and poster presentation will be provided with goodies</a:t>
            </a:r>
          </a:p>
          <a:p>
            <a:pPr marL="285750" indent="-285750" algn="just">
              <a:buFont typeface="Wingdings" panose="05000000000000000000" pitchFamily="2" charset="2"/>
              <a:buChar char="q"/>
            </a:pPr>
            <a:r>
              <a:rPr lang="en-US" dirty="0">
                <a:solidFill>
                  <a:schemeClr val="tx1"/>
                </a:solidFill>
              </a:rPr>
              <a:t>The certificate will be awarded to all the participants.</a:t>
            </a:r>
            <a:endParaRPr lang="en-IN" dirty="0">
              <a:solidFill>
                <a:schemeClr val="tx1"/>
              </a:solidFill>
            </a:endParaRPr>
          </a:p>
        </p:txBody>
      </p:sp>
      <p:sp>
        <p:nvSpPr>
          <p:cNvPr id="4" name="Rectangle 3">
            <a:extLst>
              <a:ext uri="{FF2B5EF4-FFF2-40B4-BE49-F238E27FC236}">
                <a16:creationId xmlns:a16="http://schemas.microsoft.com/office/drawing/2014/main" id="{51096FF2-55D8-4366-99D1-91404E3E8B5B}"/>
              </a:ext>
            </a:extLst>
          </p:cNvPr>
          <p:cNvSpPr/>
          <p:nvPr/>
        </p:nvSpPr>
        <p:spPr>
          <a:xfrm>
            <a:off x="473746" y="113567"/>
            <a:ext cx="4176958" cy="80962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a:t>OTHER RELEVANT INFORMATION FOR PARTICIPANTS</a:t>
            </a:r>
          </a:p>
        </p:txBody>
      </p:sp>
      <p:pic>
        <p:nvPicPr>
          <p:cNvPr id="5" name="Picture 4">
            <a:extLst>
              <a:ext uri="{FF2B5EF4-FFF2-40B4-BE49-F238E27FC236}">
                <a16:creationId xmlns:a16="http://schemas.microsoft.com/office/drawing/2014/main" id="{D96B531C-F635-E260-2793-4FCF0948B8C3}"/>
              </a:ext>
            </a:extLst>
          </p:cNvPr>
          <p:cNvPicPr>
            <a:picLocks noChangeAspect="1" noChangeArrowheads="1"/>
          </p:cNvPicPr>
          <p:nvPr/>
        </p:nvPicPr>
        <p:blipFill>
          <a:blip r:embed="rId5">
            <a:alphaModFix amt="15000"/>
            <a:extLst>
              <a:ext uri="{28A0092B-C50C-407E-A947-70E740481C1C}">
                <a14:useLocalDpi xmlns:a14="http://schemas.microsoft.com/office/drawing/2010/main" val="0"/>
              </a:ext>
            </a:extLst>
          </a:blip>
          <a:srcRect/>
          <a:stretch>
            <a:fillRect/>
          </a:stretch>
        </p:blipFill>
        <p:spPr bwMode="auto">
          <a:xfrm>
            <a:off x="-1" y="9426"/>
            <a:ext cx="12192001" cy="6905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9DB00BC-A2C2-8999-C318-F1773DD6D878}"/>
              </a:ext>
            </a:extLst>
          </p:cNvPr>
          <p:cNvSpPr/>
          <p:nvPr/>
        </p:nvSpPr>
        <p:spPr>
          <a:xfrm>
            <a:off x="8542355" y="4270342"/>
            <a:ext cx="3506771" cy="41477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a:t>Treasurer</a:t>
            </a:r>
          </a:p>
        </p:txBody>
      </p:sp>
      <p:sp>
        <p:nvSpPr>
          <p:cNvPr id="8" name="Rectangle 7">
            <a:extLst>
              <a:ext uri="{FF2B5EF4-FFF2-40B4-BE49-F238E27FC236}">
                <a16:creationId xmlns:a16="http://schemas.microsoft.com/office/drawing/2014/main" id="{93773D7C-B6AD-4A72-B6DC-C67EFD0487B8}"/>
              </a:ext>
            </a:extLst>
          </p:cNvPr>
          <p:cNvSpPr/>
          <p:nvPr/>
        </p:nvSpPr>
        <p:spPr>
          <a:xfrm>
            <a:off x="513098" y="3390345"/>
            <a:ext cx="4098254" cy="58446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u="sng" dirty="0"/>
              <a:t>Local organising committee </a:t>
            </a:r>
          </a:p>
        </p:txBody>
      </p:sp>
      <p:sp>
        <p:nvSpPr>
          <p:cNvPr id="9" name="TextBox 8">
            <a:extLst>
              <a:ext uri="{FF2B5EF4-FFF2-40B4-BE49-F238E27FC236}">
                <a16:creationId xmlns:a16="http://schemas.microsoft.com/office/drawing/2014/main" id="{B7F86858-D405-437A-6635-E0FC56BD57F8}"/>
              </a:ext>
            </a:extLst>
          </p:cNvPr>
          <p:cNvSpPr txBox="1"/>
          <p:nvPr/>
        </p:nvSpPr>
        <p:spPr>
          <a:xfrm>
            <a:off x="555812" y="3882111"/>
            <a:ext cx="3934121" cy="2585323"/>
          </a:xfrm>
          <a:prstGeom prst="rect">
            <a:avLst/>
          </a:prstGeom>
          <a:noFill/>
        </p:spPr>
        <p:txBody>
          <a:bodyPr wrap="square" rtlCol="0">
            <a:spAutoFit/>
          </a:bodyPr>
          <a:lstStyle/>
          <a:p>
            <a:pPr algn="ctr"/>
            <a:endParaRPr lang="en-IN" dirty="0"/>
          </a:p>
          <a:p>
            <a:pPr algn="ctr"/>
            <a:r>
              <a:rPr lang="en-IN" dirty="0"/>
              <a:t>Dr. Sonam Agrawal</a:t>
            </a:r>
          </a:p>
          <a:p>
            <a:pPr algn="ctr"/>
            <a:r>
              <a:rPr lang="en-IN" dirty="0"/>
              <a:t>Sri Arvind Kant Singh</a:t>
            </a:r>
          </a:p>
          <a:p>
            <a:pPr algn="ctr"/>
            <a:r>
              <a:rPr lang="fi-FI" sz="1800" b="0" dirty="0"/>
              <a:t>Vandita </a:t>
            </a:r>
          </a:p>
          <a:p>
            <a:pPr algn="ctr"/>
            <a:r>
              <a:rPr lang="fi-FI" sz="1800" b="0" dirty="0"/>
              <a:t>Nahid Rehman </a:t>
            </a:r>
          </a:p>
          <a:p>
            <a:pPr algn="ctr"/>
            <a:r>
              <a:rPr lang="fi-FI" sz="1800" b="0" dirty="0"/>
              <a:t>Divya</a:t>
            </a:r>
          </a:p>
          <a:p>
            <a:pPr algn="ctr"/>
            <a:r>
              <a:rPr lang="fi-FI" sz="1800" b="0" dirty="0"/>
              <a:t>Shraddha Shukla</a:t>
            </a:r>
          </a:p>
          <a:p>
            <a:pPr algn="ctr"/>
            <a:r>
              <a:rPr lang="fi-FI" dirty="0"/>
              <a:t>Ashutosh Gupta</a:t>
            </a:r>
            <a:endParaRPr lang="en-IN" sz="1800" b="0" dirty="0"/>
          </a:p>
          <a:p>
            <a:pPr algn="ctr"/>
            <a:endParaRPr lang="en-IN" dirty="0"/>
          </a:p>
        </p:txBody>
      </p:sp>
    </p:spTree>
    <p:extLst>
      <p:ext uri="{BB962C8B-B14F-4D97-AF65-F5344CB8AC3E}">
        <p14:creationId xmlns:p14="http://schemas.microsoft.com/office/powerpoint/2010/main" val="4206506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7734</TotalTime>
  <Words>1009</Words>
  <Application>Microsoft Office PowerPoint</Application>
  <PresentationFormat>Widescreen</PresentationFormat>
  <Paragraphs>120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Arial Black</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Nahid Rehman</dc:creator>
  <cp:lastModifiedBy>Divya Singh</cp:lastModifiedBy>
  <cp:revision>46</cp:revision>
  <dcterms:created xsi:type="dcterms:W3CDTF">2022-01-26T17:34:45Z</dcterms:created>
  <dcterms:modified xsi:type="dcterms:W3CDTF">2022-11-10T08:40:01Z</dcterms:modified>
</cp:coreProperties>
</file>